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14"/>
  </p:notesMasterIdLst>
  <p:sldIdLst>
    <p:sldId id="499" r:id="rId3"/>
    <p:sldId id="257" r:id="rId4"/>
    <p:sldId id="500" r:id="rId5"/>
    <p:sldId id="501" r:id="rId6"/>
    <p:sldId id="502" r:id="rId7"/>
    <p:sldId id="503" r:id="rId8"/>
    <p:sldId id="504" r:id="rId9"/>
    <p:sldId id="506" r:id="rId10"/>
    <p:sldId id="507" r:id="rId11"/>
    <p:sldId id="266" r:id="rId12"/>
    <p:sldId id="508" r:id="rId13"/>
    <p:sldId id="509" r:id="rId14"/>
    <p:sldId id="510" r:id="rId15"/>
    <p:sldId id="511" r:id="rId16"/>
    <p:sldId id="512" r:id="rId17"/>
    <p:sldId id="513" r:id="rId18"/>
    <p:sldId id="285" r:id="rId19"/>
    <p:sldId id="286" r:id="rId20"/>
    <p:sldId id="515" r:id="rId21"/>
    <p:sldId id="516" r:id="rId22"/>
    <p:sldId id="517" r:id="rId23"/>
    <p:sldId id="281" r:id="rId24"/>
    <p:sldId id="518" r:id="rId25"/>
    <p:sldId id="519" r:id="rId26"/>
    <p:sldId id="520" r:id="rId27"/>
    <p:sldId id="521" r:id="rId28"/>
    <p:sldId id="522" r:id="rId29"/>
    <p:sldId id="287" r:id="rId30"/>
    <p:sldId id="523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340" r:id="rId39"/>
    <p:sldId id="302" r:id="rId40"/>
    <p:sldId id="362" r:id="rId41"/>
    <p:sldId id="283" r:id="rId42"/>
    <p:sldId id="258" r:id="rId43"/>
    <p:sldId id="259" r:id="rId44"/>
    <p:sldId id="260" r:id="rId45"/>
    <p:sldId id="261" r:id="rId46"/>
    <p:sldId id="262" r:id="rId47"/>
    <p:sldId id="341" r:id="rId48"/>
    <p:sldId id="263" r:id="rId49"/>
    <p:sldId id="264" r:id="rId50"/>
    <p:sldId id="265" r:id="rId51"/>
    <p:sldId id="267" r:id="rId52"/>
    <p:sldId id="268" r:id="rId53"/>
    <p:sldId id="269" r:id="rId54"/>
    <p:sldId id="270" r:id="rId55"/>
    <p:sldId id="273" r:id="rId56"/>
    <p:sldId id="271" r:id="rId57"/>
    <p:sldId id="272" r:id="rId58"/>
    <p:sldId id="274" r:id="rId59"/>
    <p:sldId id="275" r:id="rId60"/>
    <p:sldId id="276" r:id="rId61"/>
    <p:sldId id="525" r:id="rId62"/>
    <p:sldId id="277" r:id="rId63"/>
    <p:sldId id="303" r:id="rId64"/>
    <p:sldId id="495" r:id="rId65"/>
    <p:sldId id="496" r:id="rId66"/>
    <p:sldId id="497" r:id="rId67"/>
    <p:sldId id="298" r:id="rId68"/>
    <p:sldId id="299" r:id="rId69"/>
    <p:sldId id="350" r:id="rId70"/>
    <p:sldId id="300" r:id="rId71"/>
    <p:sldId id="349" r:id="rId72"/>
    <p:sldId id="351" r:id="rId73"/>
    <p:sldId id="278" r:id="rId74"/>
    <p:sldId id="498" r:id="rId75"/>
    <p:sldId id="279" r:id="rId76"/>
    <p:sldId id="280" r:id="rId77"/>
    <p:sldId id="485" r:id="rId78"/>
    <p:sldId id="460" r:id="rId79"/>
    <p:sldId id="461" r:id="rId80"/>
    <p:sldId id="462" r:id="rId81"/>
    <p:sldId id="465" r:id="rId82"/>
    <p:sldId id="466" r:id="rId83"/>
    <p:sldId id="467" r:id="rId84"/>
    <p:sldId id="468" r:id="rId85"/>
    <p:sldId id="469" r:id="rId86"/>
    <p:sldId id="470" r:id="rId87"/>
    <p:sldId id="471" r:id="rId88"/>
    <p:sldId id="524" r:id="rId89"/>
    <p:sldId id="472" r:id="rId90"/>
    <p:sldId id="474" r:id="rId91"/>
    <p:sldId id="475" r:id="rId92"/>
    <p:sldId id="478" r:id="rId93"/>
    <p:sldId id="477" r:id="rId94"/>
    <p:sldId id="480" r:id="rId95"/>
    <p:sldId id="481" r:id="rId96"/>
    <p:sldId id="482" r:id="rId97"/>
    <p:sldId id="483" r:id="rId98"/>
    <p:sldId id="484" r:id="rId99"/>
    <p:sldId id="486" r:id="rId100"/>
    <p:sldId id="490" r:id="rId101"/>
    <p:sldId id="487" r:id="rId102"/>
    <p:sldId id="491" r:id="rId103"/>
    <p:sldId id="488" r:id="rId104"/>
    <p:sldId id="492" r:id="rId105"/>
    <p:sldId id="489" r:id="rId106"/>
    <p:sldId id="493" r:id="rId107"/>
    <p:sldId id="301" r:id="rId108"/>
    <p:sldId id="282" r:id="rId109"/>
    <p:sldId id="454" r:id="rId110"/>
    <p:sldId id="494" r:id="rId111"/>
    <p:sldId id="476" r:id="rId112"/>
    <p:sldId id="458" r:id="rId11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8" autoAdjust="0"/>
    <p:restoredTop sz="94660"/>
  </p:normalViewPr>
  <p:slideViewPr>
    <p:cSldViewPr>
      <p:cViewPr varScale="1">
        <p:scale>
          <a:sx n="90" d="100"/>
          <a:sy n="90" d="100"/>
        </p:scale>
        <p:origin x="798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F7154-B618-454D-9F16-462C146770FE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47D76-295D-42AE-9483-F9582A88A2E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15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769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197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163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226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400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190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896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11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041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389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22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BDF99DA-280F-4CEA-845E-E0BF00C5BB05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463FD7B0-11CB-4E44-BCF4-A43D08DD855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2F01C-CE10-457A-A6BF-CF7587C23F11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230BC-4B27-4D16-A183-D5F7AEED38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49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rezi.com/f2a0xghx8s7e/inovacao/" TargetMode="External"/><Relationship Id="rId2" Type="http://schemas.openxmlformats.org/officeDocument/2006/relationships/hyperlink" Target="http://www.slideshare.net/yukimura/conceitos-e-modelos-de-inovaoo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dc.org.br/blogespacodialogo/Documents/indice_competitividade_mundial2014.pdf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ceucho.com.br/variedades/evolucao-embalagens-nescau-nestl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439652" y="4191930"/>
            <a:ext cx="637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t-BR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Este material foi adaptado de:</a:t>
            </a:r>
          </a:p>
          <a:p>
            <a:pPr defTabSz="685800"/>
            <a:r>
              <a:rPr lang="pt-BR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1- 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Carlos D. López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Yukimura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M.Sc.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O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conteúdo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original esta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disponível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http://www.slideshare.net/yukimura/conceitos-e-modelos-de-inovaoo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defTabSz="685800"/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2- Sandro </a:t>
            </a:r>
            <a:r>
              <a:rPr lang="pt-BR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Andriow</a:t>
            </a:r>
            <a:r>
              <a:rPr lang="pt-BR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conteúdo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original esta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disponível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pt-BR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http://prezi.com/f2a0xghx8s7e/inovacao/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defTabSz="685800"/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Agência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Brasileira de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Inovação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– Oficina INMETRO.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Disponível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9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s-ES" sz="9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http://www2.inmetro.gov.br/eventos/oficina/wp-content/uploads/2010/11/apresentacao-Ada-Finep.pdf.</a:t>
            </a:r>
            <a:endParaRPr lang="pt-BR" sz="9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545449" y="54006"/>
            <a:ext cx="5942989" cy="419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/>
          <a:srcRect l="15647" t="12422" r="14069" b="6250"/>
          <a:stretch>
            <a:fillRect/>
          </a:stretch>
        </p:blipFill>
        <p:spPr bwMode="auto">
          <a:xfrm>
            <a:off x="1331640" y="303498"/>
            <a:ext cx="6426714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Inovação de Processo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131590"/>
            <a:ext cx="8064896" cy="3394075"/>
          </a:xfrm>
        </p:spPr>
        <p:txBody>
          <a:bodyPr/>
          <a:lstStyle/>
          <a:p>
            <a:r>
              <a:rPr lang="pt-BR" sz="2800" b="1" dirty="0"/>
              <a:t>Implementação de um método de produção ou distribuição novo ou significativamente melhorado. </a:t>
            </a:r>
          </a:p>
          <a:p>
            <a:r>
              <a:rPr lang="pt-BR" sz="2800" b="1" dirty="0"/>
              <a:t>Inclui mudanças significativas em técnicas, equipamentos e/ou softwares.</a:t>
            </a:r>
            <a:endParaRPr lang="pt-BR" sz="2800" dirty="0"/>
          </a:p>
          <a:p>
            <a:r>
              <a:rPr lang="pt-BR" sz="2800" b="1" dirty="0"/>
              <a:t>Podem visar reduzir custos (produção e distribuição) e melhorar a qualidade do produto/serviço. </a:t>
            </a:r>
            <a:endParaRPr lang="pt-BR" sz="28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Inovação de Processo</a:t>
            </a:r>
            <a:endParaRPr lang="pt-BR" dirty="0"/>
          </a:p>
        </p:txBody>
      </p:sp>
      <p:pic>
        <p:nvPicPr>
          <p:cNvPr id="50178" name="Picture 2" descr="Chan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2283718"/>
            <a:ext cx="2419469" cy="1512168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3419872" y="4876006"/>
            <a:ext cx="2520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Imagens </a:t>
            </a:r>
            <a:r>
              <a:rPr lang="pt-BR" sz="900" dirty="0" err="1"/>
              <a:t>Shutterstock</a:t>
            </a:r>
            <a:r>
              <a:rPr lang="pt-BR" sz="900" dirty="0"/>
              <a:t> – www.shutterstock.com</a:t>
            </a:r>
          </a:p>
        </p:txBody>
      </p:sp>
      <p:pic>
        <p:nvPicPr>
          <p:cNvPr id="50180" name="Picture 4" descr="Flow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627" y="2931789"/>
            <a:ext cx="2923525" cy="1827203"/>
          </a:xfrm>
          <a:prstGeom prst="rect">
            <a:avLst/>
          </a:prstGeom>
          <a:noFill/>
        </p:spPr>
      </p:pic>
      <p:pic>
        <p:nvPicPr>
          <p:cNvPr id="50182" name="Picture 6" descr="Chan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5430" y="1059582"/>
            <a:ext cx="2534682" cy="1584176"/>
          </a:xfrm>
          <a:prstGeom prst="rect">
            <a:avLst/>
          </a:prstGeom>
          <a:noFill/>
        </p:spPr>
      </p:pic>
      <p:pic>
        <p:nvPicPr>
          <p:cNvPr id="50184" name="Picture 8" descr="Flow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2256714"/>
            <a:ext cx="2520280" cy="1575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Inovação de Marketing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5616" y="1200151"/>
            <a:ext cx="7776864" cy="3394075"/>
          </a:xfrm>
        </p:spPr>
        <p:txBody>
          <a:bodyPr/>
          <a:lstStyle/>
          <a:p>
            <a:r>
              <a:rPr lang="pt-BR" sz="2800" dirty="0"/>
              <a:t>Implementação de um novo método de marketing com mudanças significativas na concepção do produto ou em sua embalagem, no posicionamento do produto, em sua promoção ou na fixação de preços.</a:t>
            </a:r>
          </a:p>
          <a:p>
            <a:r>
              <a:rPr lang="pt-BR" sz="2800" dirty="0"/>
              <a:t>A inovação de marketing está voltada para os clientes da empresa e conquistar novos mercados.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As figuras acima representam inovações de marketing realizadas por empresa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7" y="1851670"/>
            <a:ext cx="4248472" cy="2655295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Inovação de Marketing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971600" y="4587974"/>
            <a:ext cx="2520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/>
              <a:t>Inovações de Marketing</a:t>
            </a:r>
            <a:br>
              <a:rPr lang="pt-BR" sz="900" dirty="0"/>
            </a:br>
            <a:r>
              <a:rPr lang="pt-BR" sz="900" dirty="0"/>
              <a:t>Fonte: Coca Cola e O </a:t>
            </a:r>
            <a:r>
              <a:rPr lang="pt-BR" sz="900" dirty="0" err="1"/>
              <a:t>Ceucho</a:t>
            </a:r>
            <a:endParaRPr lang="pt-BR" sz="900" dirty="0"/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5148064" y="1987121"/>
            <a:ext cx="38164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Mudan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ç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as na embalagem de produtos.</a:t>
            </a:r>
            <a:endParaRPr kumimoji="0" lang="pt-BR" sz="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Alterar o </a:t>
            </a:r>
            <a:r>
              <a:rPr kumimoji="0" lang="pt-BR" sz="1600" b="1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design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do produto, uma nova linha de m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ó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veis, por exemplo.</a:t>
            </a:r>
            <a:endParaRPr kumimoji="0" lang="pt-BR" sz="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Alterar a aparência, a cor ou at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mesmo o gosto de um produto.</a:t>
            </a:r>
            <a:endParaRPr kumimoji="0" lang="pt-BR" sz="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Reposicionar um produto no mercado com a introdu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ç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ão de novos canais de vendas.</a:t>
            </a:r>
            <a:endParaRPr kumimoji="0" lang="pt-BR" sz="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Uma nova propaganda.</a:t>
            </a:r>
            <a:endParaRPr kumimoji="0" lang="pt-BR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206375"/>
            <a:ext cx="7931224" cy="857250"/>
          </a:xfrm>
        </p:spPr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Inovação Organizacional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5616" y="1200151"/>
            <a:ext cx="7571184" cy="3394075"/>
          </a:xfrm>
        </p:spPr>
        <p:txBody>
          <a:bodyPr/>
          <a:lstStyle/>
          <a:p>
            <a:r>
              <a:rPr lang="pt-BR" b="1" dirty="0"/>
              <a:t>Implementação de um novo método organizacional nas práticas de negócios da empresa, na organização do seu local de trabalho ou em suas relações externas.</a:t>
            </a:r>
            <a:endParaRPr lang="pt-BR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206375"/>
            <a:ext cx="7931224" cy="857250"/>
          </a:xfrm>
        </p:spPr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Inovação Organizacional</a:t>
            </a:r>
            <a:endParaRPr lang="pt-BR" dirty="0"/>
          </a:p>
        </p:txBody>
      </p:sp>
      <p:pic>
        <p:nvPicPr>
          <p:cNvPr id="51202" name="Picture 2" descr="Chan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11710"/>
            <a:ext cx="2880320" cy="1800200"/>
          </a:xfrm>
          <a:prstGeom prst="rect">
            <a:avLst/>
          </a:prstGeom>
          <a:noFill/>
        </p:spPr>
      </p:pic>
      <p:pic>
        <p:nvPicPr>
          <p:cNvPr id="51204" name="Picture 4" descr="Chan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859782"/>
            <a:ext cx="2534681" cy="1584176"/>
          </a:xfrm>
          <a:prstGeom prst="rect">
            <a:avLst/>
          </a:prstGeom>
          <a:noFill/>
        </p:spPr>
      </p:pic>
      <p:pic>
        <p:nvPicPr>
          <p:cNvPr id="51206" name="Picture 6" descr="Flow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1275606"/>
            <a:ext cx="2880320" cy="1800200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3419872" y="4876006"/>
            <a:ext cx="2520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Imagens </a:t>
            </a:r>
            <a:r>
              <a:rPr lang="pt-BR" sz="900" dirty="0" err="1"/>
              <a:t>Shutterstock</a:t>
            </a:r>
            <a:r>
              <a:rPr lang="pt-BR" sz="900" dirty="0"/>
              <a:t> – www.shutterstock.com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01670" y="216024"/>
            <a:ext cx="6210690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28267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275606"/>
            <a:ext cx="7416824" cy="3394472"/>
          </a:xfrm>
        </p:spPr>
        <p:txBody>
          <a:bodyPr>
            <a:normAutofit lnSpcReduction="10000"/>
          </a:bodyPr>
          <a:lstStyle/>
          <a:p>
            <a:r>
              <a:rPr lang="pt-BR" sz="1350" dirty="0"/>
              <a:t>ALVARENGA NETO, </a:t>
            </a:r>
            <a:r>
              <a:rPr lang="pt-BR" sz="1350" dirty="0" err="1"/>
              <a:t>Rivadávia</a:t>
            </a:r>
            <a:r>
              <a:rPr lang="pt-BR" sz="1350" dirty="0"/>
              <a:t> Correa Drummond. </a:t>
            </a:r>
            <a:r>
              <a:rPr lang="pt-BR" sz="1350" i="1" dirty="0"/>
              <a:t>Gestão de conhecimento em organizações: proposta de mapeamento conceitual integrativo. São Paulo: Saraiva, 2008. </a:t>
            </a:r>
          </a:p>
          <a:p>
            <a:r>
              <a:rPr lang="en-US" sz="1350" dirty="0"/>
              <a:t>Boston Consulting Group. </a:t>
            </a:r>
            <a:r>
              <a:rPr lang="en-US" sz="1350" b="1" i="1" dirty="0"/>
              <a:t>The Most Innovative Companies 2014</a:t>
            </a:r>
            <a:r>
              <a:rPr lang="en-US" sz="1350" dirty="0"/>
              <a:t>. </a:t>
            </a:r>
            <a:r>
              <a:rPr lang="en-US" sz="1350" dirty="0" err="1"/>
              <a:t>Disponível</a:t>
            </a:r>
            <a:r>
              <a:rPr lang="en-US" sz="1350" dirty="0"/>
              <a:t> </a:t>
            </a:r>
            <a:r>
              <a:rPr lang="en-US" sz="1350" dirty="0" err="1"/>
              <a:t>em</a:t>
            </a:r>
            <a:r>
              <a:rPr lang="en-US" sz="1350" dirty="0"/>
              <a:t>: https://www.bcgperspectives.com/Images/Most_Innovative_Companies_2014_Oct_2014_tcm80-174313.pdf</a:t>
            </a:r>
          </a:p>
          <a:p>
            <a:r>
              <a:rPr lang="en-US" sz="1350" dirty="0"/>
              <a:t>FREEMAN, C.; SOETE, L. </a:t>
            </a:r>
            <a:r>
              <a:rPr lang="en-US" sz="1350" b="1" dirty="0"/>
              <a:t>The Economics of Industrial Innovation</a:t>
            </a:r>
            <a:r>
              <a:rPr lang="en-US" sz="1350" dirty="0"/>
              <a:t>. 3. ed. The MIT Press, 1997.</a:t>
            </a:r>
            <a:endParaRPr lang="pt-BR" sz="1350" dirty="0"/>
          </a:p>
          <a:p>
            <a:r>
              <a:rPr lang="pt-BR" sz="1350" dirty="0"/>
              <a:t>Manual de Oslo. (2006). </a:t>
            </a:r>
            <a:r>
              <a:rPr lang="pt-BR" sz="1350" b="1" dirty="0"/>
              <a:t>DIRETRIZES PARA COLETA E INTERPRETAÇÃO DE DADOS SOBRE INOVAÇÃO</a:t>
            </a:r>
            <a:r>
              <a:rPr lang="pt-BR" sz="1350" dirty="0"/>
              <a:t>. Traduzido pela FINEP, 3ª Ed, 2006. </a:t>
            </a:r>
          </a:p>
          <a:p>
            <a:r>
              <a:rPr lang="pt-BR" sz="1350" dirty="0"/>
              <a:t>NONAKA, </a:t>
            </a:r>
            <a:r>
              <a:rPr lang="pt-BR" sz="1350" dirty="0" err="1"/>
              <a:t>Ikujiro</a:t>
            </a:r>
            <a:r>
              <a:rPr lang="pt-BR" sz="1350" dirty="0"/>
              <a:t>; TAKEUCHI, </a:t>
            </a:r>
            <a:r>
              <a:rPr lang="pt-BR" sz="1350" dirty="0" err="1"/>
              <a:t>Hirotaka</a:t>
            </a:r>
            <a:r>
              <a:rPr lang="pt-BR" sz="1350" dirty="0"/>
              <a:t>. </a:t>
            </a:r>
            <a:r>
              <a:rPr lang="pt-BR" sz="1350" i="1" dirty="0"/>
              <a:t>Criação do Conhecimento na Empresa. Rio de Janeiro: Campus, 1997.</a:t>
            </a:r>
            <a:endParaRPr lang="pt-BR" sz="1350" dirty="0"/>
          </a:p>
          <a:p>
            <a:r>
              <a:rPr lang="pt-BR" sz="1350" dirty="0"/>
              <a:t>SCHUMPETER, J. A. </a:t>
            </a:r>
            <a:r>
              <a:rPr lang="pt-BR" sz="1350" b="1" dirty="0"/>
              <a:t>Os Economistas:</a:t>
            </a:r>
            <a:r>
              <a:rPr lang="pt-BR" sz="1350" dirty="0"/>
              <a:t> </a:t>
            </a:r>
            <a:r>
              <a:rPr lang="pt-BR" sz="1350" b="1" dirty="0"/>
              <a:t>teoria do desenvolvimento econômico: uma investigação sobre lucros, capital, crédito, juro e o ciclo econômico</a:t>
            </a:r>
            <a:r>
              <a:rPr lang="pt-BR" sz="1350" dirty="0"/>
              <a:t>. São Paulo: Abril Cultural, 1982.</a:t>
            </a:r>
          </a:p>
          <a:p>
            <a:r>
              <a:rPr lang="pt-BR" sz="1350" dirty="0"/>
              <a:t>TIDD, J.; BESSANT, J.; PAVITT, K. </a:t>
            </a:r>
            <a:r>
              <a:rPr lang="pt-BR" sz="1350" b="1" dirty="0"/>
              <a:t>Gestão da Inovação</a:t>
            </a:r>
            <a:r>
              <a:rPr lang="pt-BR" sz="1350" dirty="0"/>
              <a:t>. Tradução da 3ª edição. Porto Alegre, </a:t>
            </a:r>
            <a:r>
              <a:rPr lang="pt-BR" sz="1350" dirty="0" err="1"/>
              <a:t>Bookman</a:t>
            </a:r>
            <a:r>
              <a:rPr lang="pt-BR" sz="1350" dirty="0"/>
              <a:t>, 2008.</a:t>
            </a:r>
          </a:p>
          <a:p>
            <a:r>
              <a:rPr lang="pt-BR" sz="1350" dirty="0"/>
              <a:t>Universidade Nove de Julho. </a:t>
            </a:r>
            <a:r>
              <a:rPr lang="pt-BR" sz="1350" b="1" dirty="0"/>
              <a:t>Gestão Estratégica do Conhecimento</a:t>
            </a:r>
            <a:r>
              <a:rPr lang="pt-BR" sz="1350" dirty="0"/>
              <a:t>. Material de estudos. Ed. Universidade Nove de Julho, São Paulo – SP - 2015.</a:t>
            </a:r>
          </a:p>
          <a:p>
            <a:endParaRPr lang="pt-BR" sz="1350" dirty="0"/>
          </a:p>
        </p:txBody>
      </p:sp>
    </p:spTree>
    <p:extLst>
      <p:ext uri="{BB962C8B-B14F-4D97-AF65-F5344CB8AC3E}">
        <p14:creationId xmlns:p14="http://schemas.microsoft.com/office/powerpoint/2010/main" val="11564731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053" y="195486"/>
            <a:ext cx="8229600" cy="857250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9592" y="1349912"/>
            <a:ext cx="7972452" cy="3094046"/>
          </a:xfrm>
        </p:spPr>
        <p:txBody>
          <a:bodyPr/>
          <a:lstStyle/>
          <a:p>
            <a:r>
              <a:rPr lang="pt-BR" sz="1400" b="1" dirty="0"/>
              <a:t>CHESBROUGH, </a:t>
            </a:r>
            <a:r>
              <a:rPr lang="pt-BR" sz="1400" b="1" dirty="0" err="1"/>
              <a:t>H.W.</a:t>
            </a:r>
            <a:r>
              <a:rPr lang="pt-BR" sz="1400" b="1" dirty="0"/>
              <a:t> </a:t>
            </a:r>
            <a:r>
              <a:rPr lang="pt-BR" sz="1400" i="1" dirty="0" err="1"/>
              <a:t>The</a:t>
            </a:r>
            <a:r>
              <a:rPr lang="pt-BR" sz="1400" i="1" dirty="0"/>
              <a:t> era </a:t>
            </a:r>
            <a:r>
              <a:rPr lang="pt-BR" sz="1400" i="1" dirty="0" err="1"/>
              <a:t>of</a:t>
            </a:r>
            <a:r>
              <a:rPr lang="pt-BR" sz="1400" i="1" dirty="0"/>
              <a:t> open </a:t>
            </a:r>
            <a:r>
              <a:rPr lang="pt-BR" sz="1400" i="1" dirty="0" err="1"/>
              <a:t>innovation</a:t>
            </a:r>
            <a:r>
              <a:rPr lang="pt-BR" sz="1400" i="1" dirty="0"/>
              <a:t>. </a:t>
            </a:r>
            <a:r>
              <a:rPr lang="pt-BR" sz="1400" b="1" i="1" dirty="0"/>
              <a:t>MIT </a:t>
            </a:r>
            <a:r>
              <a:rPr lang="pt-BR" sz="1400" b="1" i="1" dirty="0" err="1"/>
              <a:t>Sloan</a:t>
            </a:r>
            <a:r>
              <a:rPr lang="pt-BR" sz="1400" b="1" i="1" dirty="0"/>
              <a:t> Management </a:t>
            </a:r>
            <a:r>
              <a:rPr lang="pt-BR" sz="1400" b="1" i="1" dirty="0" err="1"/>
              <a:t>Review</a:t>
            </a:r>
            <a:r>
              <a:rPr lang="pt-BR" sz="1400" i="1" dirty="0"/>
              <a:t>, v. 44, n. 3, p. 35-41, 2003.</a:t>
            </a:r>
            <a:endParaRPr lang="pt-BR" sz="1400" dirty="0"/>
          </a:p>
          <a:p>
            <a:r>
              <a:rPr lang="pt-BR" sz="1400" dirty="0"/>
              <a:t>______________; VANHAVERBEKE, Wim; WEST, Joel (Ed.). </a:t>
            </a:r>
            <a:r>
              <a:rPr lang="pt-BR" sz="1400" b="1" i="1" dirty="0"/>
              <a:t>Open </a:t>
            </a:r>
            <a:r>
              <a:rPr lang="pt-BR" sz="1400" b="1" i="1" dirty="0" err="1"/>
              <a:t>innovation</a:t>
            </a:r>
            <a:r>
              <a:rPr lang="pt-BR" sz="1400" b="1" i="1" dirty="0"/>
              <a:t>: </a:t>
            </a:r>
            <a:r>
              <a:rPr lang="pt-BR" sz="1400" b="1" i="1" dirty="0" err="1"/>
              <a:t>Researching</a:t>
            </a:r>
            <a:r>
              <a:rPr lang="pt-BR" sz="1400" b="1" i="1" dirty="0"/>
              <a:t> a </a:t>
            </a:r>
            <a:r>
              <a:rPr lang="pt-BR" sz="1400" b="1" i="1" dirty="0" err="1"/>
              <a:t>new</a:t>
            </a:r>
            <a:r>
              <a:rPr lang="pt-BR" sz="1400" b="1" i="1" dirty="0"/>
              <a:t> </a:t>
            </a:r>
            <a:r>
              <a:rPr lang="pt-BR" sz="1400" b="1" i="1" dirty="0" err="1"/>
              <a:t>paradigm</a:t>
            </a:r>
            <a:r>
              <a:rPr lang="pt-BR" sz="1400" i="1" dirty="0"/>
              <a:t>. Oxford </a:t>
            </a:r>
            <a:r>
              <a:rPr lang="pt-BR" sz="1400" i="1" dirty="0" err="1"/>
              <a:t>university</a:t>
            </a:r>
            <a:r>
              <a:rPr lang="pt-BR" sz="1400" i="1" dirty="0"/>
              <a:t> </a:t>
            </a:r>
            <a:r>
              <a:rPr lang="pt-BR" sz="1400" i="1" dirty="0" err="1"/>
              <a:t>press</a:t>
            </a:r>
            <a:r>
              <a:rPr lang="pt-BR" sz="1400" i="1" dirty="0"/>
              <a:t>, 2006.</a:t>
            </a:r>
            <a:endParaRPr lang="pt-BR" sz="1400" dirty="0"/>
          </a:p>
          <a:p>
            <a:r>
              <a:rPr lang="pt-BR" sz="1400" b="1" dirty="0"/>
              <a:t>COCA-COLA</a:t>
            </a:r>
            <a:r>
              <a:rPr lang="pt-BR" sz="1400" dirty="0"/>
              <a:t>. In: WIKIPÉDIA, a enciclopédia livre. Flórida: </a:t>
            </a:r>
            <a:r>
              <a:rPr lang="pt-BR" sz="1400" dirty="0" err="1"/>
              <a:t>Wikimedia</a:t>
            </a:r>
            <a:r>
              <a:rPr lang="pt-BR" sz="1400" dirty="0"/>
              <a:t> </a:t>
            </a:r>
            <a:r>
              <a:rPr lang="pt-BR" sz="1400" dirty="0" err="1"/>
              <a:t>Foundation</a:t>
            </a:r>
            <a:r>
              <a:rPr lang="pt-BR" sz="1400" dirty="0"/>
              <a:t>, 2015. Disponível em: &lt;http://pt.wikipedia.org/w/index.</a:t>
            </a:r>
            <a:r>
              <a:rPr lang="pt-BR" sz="1400" dirty="0" err="1"/>
              <a:t>php</a:t>
            </a:r>
            <a:r>
              <a:rPr lang="pt-BR" sz="1400" dirty="0"/>
              <a:t>?</a:t>
            </a:r>
            <a:r>
              <a:rPr lang="pt-BR" sz="1400" dirty="0" err="1"/>
              <a:t>title</a:t>
            </a:r>
            <a:r>
              <a:rPr lang="pt-BR" sz="1400" dirty="0"/>
              <a:t>=Coca-Cola&amp;</a:t>
            </a:r>
            <a:r>
              <a:rPr lang="pt-BR" sz="1400" dirty="0" err="1"/>
              <a:t>oldid</a:t>
            </a:r>
            <a:r>
              <a:rPr lang="pt-BR" sz="1400" dirty="0"/>
              <a:t>=42480254&gt;. Acesso em: 1 jun. 2015.</a:t>
            </a:r>
          </a:p>
          <a:p>
            <a:r>
              <a:rPr lang="pt-BR" sz="1400" dirty="0"/>
              <a:t>FREEMAN, C. </a:t>
            </a:r>
            <a:r>
              <a:rPr lang="pt-BR" sz="1400" b="1" i="1" dirty="0" err="1"/>
              <a:t>The</a:t>
            </a:r>
            <a:r>
              <a:rPr lang="pt-BR" sz="1400" b="1" i="1" dirty="0"/>
              <a:t> </a:t>
            </a:r>
            <a:r>
              <a:rPr lang="pt-BR" sz="1400" b="1" i="1" dirty="0" err="1"/>
              <a:t>economics</a:t>
            </a:r>
            <a:r>
              <a:rPr lang="pt-BR" sz="1400" b="1" i="1" dirty="0"/>
              <a:t> </a:t>
            </a:r>
            <a:r>
              <a:rPr lang="pt-BR" sz="1400" b="1" i="1" dirty="0" err="1"/>
              <a:t>of</a:t>
            </a:r>
            <a:r>
              <a:rPr lang="pt-BR" sz="1400" b="1" i="1" dirty="0"/>
              <a:t> industrial </a:t>
            </a:r>
            <a:r>
              <a:rPr lang="pt-BR" sz="1400" b="1" i="1" dirty="0" err="1"/>
              <a:t>innovation</a:t>
            </a:r>
            <a:r>
              <a:rPr lang="pt-BR" sz="1400" i="1" dirty="0"/>
              <a:t>. 2. ed. </a:t>
            </a:r>
            <a:r>
              <a:rPr lang="pt-BR" sz="1400" i="1" dirty="0" err="1"/>
              <a:t>London</a:t>
            </a:r>
            <a:r>
              <a:rPr lang="pt-BR" sz="1400" i="1" dirty="0"/>
              <a:t>: Frances </a:t>
            </a:r>
            <a:r>
              <a:rPr lang="pt-BR" sz="1400" i="1" dirty="0" err="1"/>
              <a:t>Pinter</a:t>
            </a:r>
            <a:r>
              <a:rPr lang="pt-BR" sz="1400" i="1" dirty="0"/>
              <a:t>, 1982.</a:t>
            </a:r>
          </a:p>
          <a:p>
            <a:r>
              <a:rPr lang="en-US" sz="1400" dirty="0"/>
              <a:t>FREEMAN, C., SOETE, L.L.G</a:t>
            </a:r>
            <a:r>
              <a:rPr lang="en-US" sz="1400" b="1" dirty="0"/>
              <a:t>. </a:t>
            </a:r>
            <a:r>
              <a:rPr lang="en-US" sz="1400" b="1" i="1" dirty="0"/>
              <a:t>The Economics of Industrial Innovation</a:t>
            </a:r>
            <a:r>
              <a:rPr lang="en-US" sz="1400" dirty="0"/>
              <a:t> </a:t>
            </a:r>
            <a:r>
              <a:rPr lang="en-US" sz="1400" i="1" dirty="0"/>
              <a:t>London: Pinter Publishers, 1997.</a:t>
            </a:r>
          </a:p>
          <a:p>
            <a:r>
              <a:rPr lang="pt-BR" sz="1400" b="1" dirty="0"/>
              <a:t>ÍNDICE de competitividade global – 2014. </a:t>
            </a:r>
            <a:r>
              <a:rPr lang="pt-BR" sz="1400" dirty="0"/>
              <a:t>Fundação Dom Cabral. Disponível em:</a:t>
            </a:r>
            <a:r>
              <a:rPr lang="pt-BR" sz="1400" dirty="0">
                <a:hlinkClick r:id="rId2"/>
              </a:rPr>
              <a:t>http://www.fdc.org.br/blogespacodialogo/Documents/indice_competitividade_mundial2014.pdf</a:t>
            </a:r>
            <a:r>
              <a:rPr lang="pt-BR" sz="1400" dirty="0"/>
              <a:t>. Acesso em 29.04.2015.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053" y="195486"/>
            <a:ext cx="8229600" cy="857250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203598"/>
            <a:ext cx="7828436" cy="3094046"/>
          </a:xfrm>
        </p:spPr>
        <p:txBody>
          <a:bodyPr/>
          <a:lstStyle/>
          <a:p>
            <a:r>
              <a:rPr lang="pt-BR" sz="1400" dirty="0"/>
              <a:t>MANUAL DE FRASCATI: Proposta de práticas exemplares para inquéritos sobre investigação e desenvolvimento experimental, p. 23. [Original: </a:t>
            </a:r>
            <a:r>
              <a:rPr lang="pt-BR" sz="1400" dirty="0" err="1"/>
              <a:t>Organization</a:t>
            </a:r>
            <a:r>
              <a:rPr lang="pt-BR" sz="1400" dirty="0"/>
              <a:t> for </a:t>
            </a:r>
            <a:r>
              <a:rPr lang="pt-BR" sz="1400" dirty="0" err="1"/>
              <a:t>Economic</a:t>
            </a:r>
            <a:r>
              <a:rPr lang="pt-BR" sz="1400" dirty="0"/>
              <a:t> </a:t>
            </a:r>
            <a:r>
              <a:rPr lang="pt-BR" sz="1400" dirty="0" err="1"/>
              <a:t>Co-operation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Development</a:t>
            </a:r>
            <a:r>
              <a:rPr lang="pt-BR" sz="1400" dirty="0"/>
              <a:t> (OCDE): </a:t>
            </a:r>
            <a:r>
              <a:rPr lang="pt-BR" sz="1400" dirty="0" err="1"/>
              <a:t>the</a:t>
            </a:r>
            <a:r>
              <a:rPr lang="pt-BR" sz="1400" dirty="0"/>
              <a:t> </a:t>
            </a:r>
            <a:r>
              <a:rPr lang="pt-BR" sz="1400" dirty="0" err="1"/>
              <a:t>measurement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scientific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technological</a:t>
            </a:r>
            <a:r>
              <a:rPr lang="pt-BR" sz="1400" dirty="0"/>
              <a:t> </a:t>
            </a:r>
            <a:r>
              <a:rPr lang="pt-BR" sz="1400" dirty="0" err="1"/>
              <a:t>activities</a:t>
            </a:r>
            <a:r>
              <a:rPr lang="pt-BR" sz="1400" dirty="0"/>
              <a:t>. </a:t>
            </a:r>
            <a:r>
              <a:rPr lang="pt-BR" sz="1400" dirty="0" err="1"/>
              <a:t>Proposed</a:t>
            </a:r>
            <a:r>
              <a:rPr lang="pt-BR" sz="1400" dirty="0"/>
              <a:t> standard </a:t>
            </a:r>
            <a:r>
              <a:rPr lang="pt-BR" sz="1400" dirty="0" err="1"/>
              <a:t>practice</a:t>
            </a:r>
            <a:r>
              <a:rPr lang="pt-BR" sz="1400" dirty="0"/>
              <a:t> for </a:t>
            </a:r>
            <a:r>
              <a:rPr lang="pt-BR" sz="1400" dirty="0" err="1"/>
              <a:t>surveys</a:t>
            </a:r>
            <a:r>
              <a:rPr lang="pt-BR" sz="1400" dirty="0"/>
              <a:t> </a:t>
            </a:r>
            <a:r>
              <a:rPr lang="pt-BR" sz="1400" dirty="0" err="1"/>
              <a:t>on</a:t>
            </a:r>
            <a:r>
              <a:rPr lang="pt-BR" sz="1400" dirty="0"/>
              <a:t> research </a:t>
            </a:r>
            <a:r>
              <a:rPr lang="pt-BR" sz="1400" dirty="0" err="1"/>
              <a:t>and</a:t>
            </a:r>
            <a:r>
              <a:rPr lang="pt-BR" sz="1400" dirty="0"/>
              <a:t> experimental </a:t>
            </a:r>
            <a:r>
              <a:rPr lang="pt-BR" sz="1400" dirty="0" err="1"/>
              <a:t>development</a:t>
            </a:r>
            <a:r>
              <a:rPr lang="pt-BR" sz="1400" dirty="0"/>
              <a:t> – </a:t>
            </a:r>
            <a:r>
              <a:rPr lang="pt-BR" sz="1400" dirty="0" err="1"/>
              <a:t>Frascati</a:t>
            </a:r>
            <a:r>
              <a:rPr lang="pt-BR" sz="1400" dirty="0"/>
              <a:t> Manual, 2002.]</a:t>
            </a:r>
          </a:p>
          <a:p>
            <a:r>
              <a:rPr lang="pt-BR" sz="1400" dirty="0"/>
              <a:t>MANUAL DE OSLO: Proposta de diretrizes para coleta e interpretação de dados sobre inovação tecnológica. Tradução da Financiadora de Estudos e Projetos (FINEP). Paris: OCDE, 2005. Disponível em: &lt;http://www.finep.gov.br/imprensa/sala_imprensa/oslo2.pdf&gt;. Acesso em: 02 maio 2015.</a:t>
            </a:r>
          </a:p>
          <a:p>
            <a:r>
              <a:rPr lang="pt-BR" sz="1400" b="1" dirty="0"/>
              <a:t>O CEUCHO</a:t>
            </a:r>
            <a:r>
              <a:rPr lang="pt-BR" sz="1400" dirty="0"/>
              <a:t>. Evolução das embalagens Nescau – Nestlé. Disponível em: </a:t>
            </a:r>
            <a:r>
              <a:rPr lang="pt-BR" sz="1400" dirty="0">
                <a:hlinkClick r:id="rId2"/>
              </a:rPr>
              <a:t>http://www.oceucho.com.br/variedades/evolucao-embalagens-nescau-nestle/</a:t>
            </a:r>
            <a:r>
              <a:rPr lang="pt-BR" sz="1400" dirty="0"/>
              <a:t>. Acesso em 01 jun. 2015.</a:t>
            </a:r>
          </a:p>
          <a:p>
            <a:r>
              <a:rPr lang="pt-BR" sz="1400" dirty="0"/>
              <a:t>SÁBATO, Jorge; BOTANA, </a:t>
            </a:r>
            <a:r>
              <a:rPr lang="pt-BR" sz="1400" dirty="0" err="1"/>
              <a:t>Natalio</a:t>
            </a:r>
            <a:r>
              <a:rPr lang="pt-BR" sz="1400" dirty="0"/>
              <a:t>. </a:t>
            </a:r>
            <a:r>
              <a:rPr lang="pt-BR" sz="1400" i="1" dirty="0"/>
              <a:t>La </a:t>
            </a:r>
            <a:r>
              <a:rPr lang="pt-BR" sz="1400" i="1" dirty="0" err="1"/>
              <a:t>ciencia</a:t>
            </a:r>
            <a:r>
              <a:rPr lang="pt-BR" sz="1400" i="1" dirty="0"/>
              <a:t> y </a:t>
            </a:r>
            <a:r>
              <a:rPr lang="pt-BR" sz="1400" i="1" dirty="0" err="1"/>
              <a:t>la</a:t>
            </a:r>
            <a:r>
              <a:rPr lang="pt-BR" sz="1400" i="1" dirty="0"/>
              <a:t> </a:t>
            </a:r>
            <a:r>
              <a:rPr lang="pt-BR" sz="1400" i="1" dirty="0" err="1"/>
              <a:t>tecnología</a:t>
            </a:r>
            <a:r>
              <a:rPr lang="pt-BR" sz="1400" i="1" dirty="0"/>
              <a:t> </a:t>
            </a:r>
            <a:r>
              <a:rPr lang="pt-BR" sz="1400" i="1" dirty="0" err="1"/>
              <a:t>en</a:t>
            </a:r>
            <a:r>
              <a:rPr lang="pt-BR" sz="1400" i="1" dirty="0"/>
              <a:t> </a:t>
            </a:r>
            <a:r>
              <a:rPr lang="pt-BR" sz="1400" i="1" dirty="0" err="1"/>
              <a:t>el</a:t>
            </a:r>
            <a:r>
              <a:rPr lang="pt-BR" sz="1400" i="1" dirty="0"/>
              <a:t> </a:t>
            </a:r>
            <a:r>
              <a:rPr lang="pt-BR" sz="1400" i="1" dirty="0" err="1"/>
              <a:t>desarrollo</a:t>
            </a:r>
            <a:r>
              <a:rPr lang="pt-BR" sz="1400" i="1" dirty="0"/>
              <a:t> futuro de América Latina. </a:t>
            </a:r>
            <a:r>
              <a:rPr lang="pt-BR" sz="1400" b="1" i="1" dirty="0"/>
              <a:t>Revista de </a:t>
            </a:r>
            <a:r>
              <a:rPr lang="pt-BR" sz="1400" b="1" i="1" dirty="0" err="1"/>
              <a:t>la</a:t>
            </a:r>
            <a:r>
              <a:rPr lang="pt-BR" sz="1400" b="1" i="1" dirty="0"/>
              <a:t> </a:t>
            </a:r>
            <a:r>
              <a:rPr lang="pt-BR" sz="1400" b="1" i="1" dirty="0" err="1"/>
              <a:t>Integración</a:t>
            </a:r>
            <a:r>
              <a:rPr lang="pt-BR" sz="1400" i="1" dirty="0"/>
              <a:t>, v. 1, n. 3, p. 15-36, 1968</a:t>
            </a:r>
            <a:r>
              <a:rPr lang="pt-BR" sz="1400"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email"/>
          <a:srcRect l="17419" t="11438" r="14069" b="6250"/>
          <a:stretch>
            <a:fillRect/>
          </a:stretch>
        </p:blipFill>
        <p:spPr bwMode="auto">
          <a:xfrm>
            <a:off x="1439652" y="303498"/>
            <a:ext cx="6264696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053" y="195486"/>
            <a:ext cx="8229600" cy="857250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9592" y="1203598"/>
            <a:ext cx="7972452" cy="3094046"/>
          </a:xfrm>
        </p:spPr>
        <p:txBody>
          <a:bodyPr/>
          <a:lstStyle/>
          <a:p>
            <a:r>
              <a:rPr lang="pt-BR" sz="1400" dirty="0"/>
              <a:t>SBRAGIA, Roberto; STAL, EVA; CAMPANÁRIO, Milton de Abreu; ANDREASSI, Tales. </a:t>
            </a:r>
            <a:r>
              <a:rPr lang="pt-BR" sz="1400" b="1" dirty="0"/>
              <a:t>Inovação: como vencer o desafio empresarial</a:t>
            </a:r>
            <a:r>
              <a:rPr lang="pt-BR" sz="1400" dirty="0"/>
              <a:t>. São Paulo: Ed. Ciclo, 2006.</a:t>
            </a:r>
          </a:p>
          <a:p>
            <a:r>
              <a:rPr lang="pt-BR" sz="1400" dirty="0"/>
              <a:t>TIDD, J.; BESSANT, J.; PAVITT, K. </a:t>
            </a:r>
            <a:r>
              <a:rPr lang="pt-BR" sz="1400" b="1" dirty="0"/>
              <a:t>Gestão da Inovação</a:t>
            </a:r>
            <a:r>
              <a:rPr lang="pt-BR" sz="1400" dirty="0"/>
              <a:t>. Tradução de </a:t>
            </a:r>
            <a:r>
              <a:rPr lang="pt-BR" sz="1400" dirty="0" err="1"/>
              <a:t>Elizamari</a:t>
            </a:r>
            <a:r>
              <a:rPr lang="pt-BR" sz="1400" dirty="0"/>
              <a:t> Rodrigues Becker </a:t>
            </a:r>
            <a:r>
              <a:rPr lang="pt-BR" sz="1400" dirty="0" err="1"/>
              <a:t>et</a:t>
            </a:r>
            <a:r>
              <a:rPr lang="pt-BR" sz="1400" dirty="0"/>
              <a:t> al. 3.ed. Porto Alegre: </a:t>
            </a:r>
            <a:r>
              <a:rPr lang="pt-BR" sz="1400" dirty="0" err="1"/>
              <a:t>Bookman</a:t>
            </a:r>
            <a:r>
              <a:rPr lang="pt-BR" sz="1400" dirty="0"/>
              <a:t>, 2008.</a:t>
            </a:r>
          </a:p>
          <a:p>
            <a:r>
              <a:rPr lang="pt-BR" sz="1400" dirty="0"/>
              <a:t>TIGRE, </a:t>
            </a:r>
            <a:r>
              <a:rPr lang="pt-BR" sz="1400" dirty="0" err="1"/>
              <a:t>P.B.</a:t>
            </a:r>
            <a:r>
              <a:rPr lang="pt-BR" sz="1400" dirty="0"/>
              <a:t> </a:t>
            </a:r>
            <a:r>
              <a:rPr lang="pt-BR" sz="1400" b="1" dirty="0"/>
              <a:t>Gestão da inovação: a economia da tecnologia no Brasil</a:t>
            </a:r>
            <a:r>
              <a:rPr lang="pt-BR" sz="1400" dirty="0"/>
              <a:t>. Rio de Janeiro: </a:t>
            </a:r>
            <a:r>
              <a:rPr lang="pt-BR" sz="1400" dirty="0" err="1"/>
              <a:t>Elsevier</a:t>
            </a:r>
            <a:r>
              <a:rPr lang="pt-BR" sz="1400" dirty="0"/>
              <a:t>, 2006.</a:t>
            </a:r>
          </a:p>
          <a:p>
            <a:r>
              <a:rPr lang="pt-BR" sz="1400" dirty="0"/>
              <a:t>ZOGBI, Edson. </a:t>
            </a:r>
            <a:r>
              <a:rPr lang="pt-BR" sz="1400" b="1" dirty="0"/>
              <a:t>Criatividade: </a:t>
            </a:r>
            <a:r>
              <a:rPr lang="pt-BR" sz="1400" dirty="0"/>
              <a:t>O comportamento inovador como padrão natural de viver e trabalhar. São Paulo: Ed. Atlas, 2014.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71600" y="1851670"/>
            <a:ext cx="7776864" cy="2742556"/>
          </a:xfrm>
        </p:spPr>
        <p:txBody>
          <a:bodyPr/>
          <a:lstStyle/>
          <a:p>
            <a:r>
              <a:rPr lang="pt-BR" sz="2800" dirty="0"/>
              <a:t>Obrigado e aguardo vocês no nosso bate papo virtual para tirarmos as possíveis dúvidas sobre nossa matéria</a:t>
            </a:r>
          </a:p>
          <a:p>
            <a:endParaRPr lang="pt-BR" sz="2800" dirty="0"/>
          </a:p>
          <a:p>
            <a:r>
              <a:rPr lang="pt-BR" sz="2800" b="1" dirty="0"/>
              <a:t>Prof. Antonio Lobosco</a:t>
            </a:r>
          </a:p>
          <a:p>
            <a:r>
              <a:rPr lang="pt-BR" sz="2800" b="1" dirty="0"/>
              <a:t>antoniolobosco@uninove.br</a:t>
            </a:r>
          </a:p>
        </p:txBody>
      </p:sp>
      <p:sp>
        <p:nvSpPr>
          <p:cNvPr id="4" name="Retângulo 3"/>
          <p:cNvSpPr/>
          <p:nvPr/>
        </p:nvSpPr>
        <p:spPr>
          <a:xfrm>
            <a:off x="2627784" y="195486"/>
            <a:ext cx="3528392" cy="16561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urveDown">
              <a:avLst/>
            </a:prstTxWarp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pt-BR" sz="5400" b="1" cap="none" spc="0" dirty="0" err="1">
                <a:ln w="5715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The</a:t>
            </a:r>
            <a:r>
              <a:rPr lang="pt-BR" sz="5400" b="1" cap="none" spc="0" dirty="0">
                <a:ln w="5715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t-BR" sz="5400" b="1" cap="none" spc="0" dirty="0" err="1">
                <a:ln w="5715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End</a:t>
            </a:r>
            <a:endParaRPr lang="pt-BR" sz="5400" b="1" cap="none" spc="0" dirty="0">
              <a:ln w="57150">
                <a:solidFill>
                  <a:schemeClr val="accent2">
                    <a:lumMod val="7500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0315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email"/>
          <a:srcRect l="16238" t="14391" r="14660" b="6250"/>
          <a:stretch>
            <a:fillRect/>
          </a:stretch>
        </p:blipFill>
        <p:spPr bwMode="auto">
          <a:xfrm>
            <a:off x="1439652" y="249492"/>
            <a:ext cx="6318702" cy="4353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93658" y="249492"/>
            <a:ext cx="6372708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email"/>
          <a:srcRect l="15647" t="11438" r="14069" b="6250"/>
          <a:stretch>
            <a:fillRect/>
          </a:stretch>
        </p:blipFill>
        <p:spPr bwMode="auto">
          <a:xfrm>
            <a:off x="1439652" y="195486"/>
            <a:ext cx="6426714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85646" y="303498"/>
            <a:ext cx="6426714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85646" y="195486"/>
            <a:ext cx="6426714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85646" y="195486"/>
            <a:ext cx="6372708" cy="440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93658" y="303498"/>
            <a:ext cx="6318702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93658" y="303498"/>
            <a:ext cx="6264696" cy="4353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31640" y="249492"/>
            <a:ext cx="6534726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email"/>
          <a:srcRect l="15647" t="13407" r="15841" b="6250"/>
          <a:stretch>
            <a:fillRect/>
          </a:stretch>
        </p:blipFill>
        <p:spPr bwMode="auto">
          <a:xfrm>
            <a:off x="1493658" y="357504"/>
            <a:ext cx="6264696" cy="440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email"/>
          <a:srcRect l="16238" t="11438" r="15841" b="6250"/>
          <a:stretch>
            <a:fillRect/>
          </a:stretch>
        </p:blipFill>
        <p:spPr bwMode="auto">
          <a:xfrm>
            <a:off x="1493658" y="195486"/>
            <a:ext cx="6210690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email"/>
          <a:srcRect l="16238" t="12422" r="15841" b="6250"/>
          <a:stretch>
            <a:fillRect/>
          </a:stretch>
        </p:blipFill>
        <p:spPr bwMode="auto">
          <a:xfrm>
            <a:off x="1493658" y="195486"/>
            <a:ext cx="6210690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6AD884A-F893-432C-BC0B-FF5EB2BEF691}"/>
              </a:ext>
            </a:extLst>
          </p:cNvPr>
          <p:cNvSpPr txBox="1"/>
          <p:nvPr/>
        </p:nvSpPr>
        <p:spPr>
          <a:xfrm>
            <a:off x="2771800" y="4371950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highlight>
                  <a:srgbClr val="FFFF00"/>
                </a:highlight>
              </a:rPr>
              <a:t>1 Trilhão de dólares em 2018 – 198</a:t>
            </a:r>
          </a:p>
          <a:p>
            <a:r>
              <a:rPr lang="pt-BR" b="1" dirty="0">
                <a:solidFill>
                  <a:srgbClr val="FF0000"/>
                </a:solidFill>
                <a:highlight>
                  <a:srgbClr val="FFFF00"/>
                </a:highlight>
              </a:rPr>
              <a:t>Brasil 158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email"/>
          <a:srcRect l="15647" t="12422" r="15841" b="6250"/>
          <a:stretch>
            <a:fillRect/>
          </a:stretch>
        </p:blipFill>
        <p:spPr bwMode="auto">
          <a:xfrm>
            <a:off x="1439652" y="249492"/>
            <a:ext cx="6264696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31640" y="249492"/>
            <a:ext cx="6426714" cy="440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93658" y="357504"/>
            <a:ext cx="6318702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39652" y="249492"/>
            <a:ext cx="6372708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39652" y="195486"/>
            <a:ext cx="6426714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93658" y="249492"/>
            <a:ext cx="6318702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47664" y="303498"/>
            <a:ext cx="6210690" cy="440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31640" y="303498"/>
            <a:ext cx="6480720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39652" y="303498"/>
            <a:ext cx="6372708" cy="440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85646" y="249492"/>
            <a:ext cx="6426714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39652" y="324036"/>
            <a:ext cx="6372708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47664" y="303498"/>
            <a:ext cx="6264696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39652" y="357504"/>
            <a:ext cx="6372708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39652" y="249492"/>
            <a:ext cx="6318702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85646" y="249492"/>
            <a:ext cx="6426714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85646" y="303498"/>
            <a:ext cx="6426714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47664" y="303498"/>
            <a:ext cx="6264696" cy="440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1472" y="1571618"/>
            <a:ext cx="8429684" cy="1285884"/>
          </a:xfrm>
        </p:spPr>
        <p:txBody>
          <a:bodyPr/>
          <a:lstStyle/>
          <a:p>
            <a:r>
              <a:rPr lang="pt-BR" sz="4800" dirty="0"/>
              <a:t>Inovações Tecnológicas e Competitividade Organizacional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Antonio Lobosco</a:t>
            </a:r>
          </a:p>
        </p:txBody>
      </p:sp>
    </p:spTree>
    <p:extLst>
      <p:ext uri="{BB962C8B-B14F-4D97-AF65-F5344CB8AC3E}">
        <p14:creationId xmlns:p14="http://schemas.microsoft.com/office/powerpoint/2010/main" val="3424760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/>
          <a:srcRect l="15647" t="12422" r="13479" b="6250"/>
          <a:stretch>
            <a:fillRect/>
          </a:stretch>
        </p:blipFill>
        <p:spPr bwMode="auto">
          <a:xfrm>
            <a:off x="1331640" y="357504"/>
            <a:ext cx="6480720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1600" y="1901280"/>
            <a:ext cx="8064896" cy="1102519"/>
          </a:xfrm>
        </p:spPr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A Inovação e a Gestão do Conhecimento contribuindo para a competitividade organizacional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71700" y="4515966"/>
            <a:ext cx="4800600" cy="486054"/>
          </a:xfrm>
        </p:spPr>
        <p:txBody>
          <a:bodyPr/>
          <a:lstStyle/>
          <a:p>
            <a:r>
              <a:rPr lang="pt-BR" dirty="0"/>
              <a:t>Prof. Dr. Antonio Lobosco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706" y="206375"/>
            <a:ext cx="5130570" cy="857250"/>
          </a:xfrm>
        </p:spPr>
        <p:txBody>
          <a:bodyPr/>
          <a:lstStyle/>
          <a:p>
            <a:r>
              <a:rPr lang="pt-BR" sz="3000" b="1" dirty="0">
                <a:solidFill>
                  <a:schemeClr val="accent1"/>
                </a:solidFill>
              </a:rPr>
              <a:t>Era Industrial X Era da Informação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94166" y="1653648"/>
            <a:ext cx="6172200" cy="2700300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Mudou o ambiente das organizações, saímos da Era Industrial (produção em massa) e entramos na Era da Informação (inteligência competitiva).</a:t>
            </a:r>
          </a:p>
          <a:p>
            <a:br>
              <a:rPr lang="pt-BR" dirty="0"/>
            </a:br>
            <a:r>
              <a:rPr lang="pt-BR" dirty="0"/>
              <a:t>Essa mudança foi acentuada ainda mais com o processo de globalização das economias – Abertura dos Mercados. </a:t>
            </a:r>
          </a:p>
          <a:p>
            <a:endParaRPr lang="pt-BR" dirty="0"/>
          </a:p>
          <a:p>
            <a:r>
              <a:rPr lang="pt-BR" b="1" dirty="0"/>
              <a:t>Mudamos de uma produção em massa para uma produção focada nas necessidades dos clientes</a:t>
            </a:r>
            <a:r>
              <a:rPr lang="pt-BR" dirty="0"/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Valor da Informação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63688" y="1653648"/>
            <a:ext cx="6840760" cy="2940578"/>
          </a:xfrm>
        </p:spPr>
        <p:txBody>
          <a:bodyPr/>
          <a:lstStyle/>
          <a:p>
            <a:r>
              <a:rPr lang="pt-BR" dirty="0"/>
              <a:t>O valor de uma informação se dá pelo modo com que esta informação auxilia os tomadores de decisão a alcançar as metas de sua organização.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Competitividade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7664" y="1761661"/>
            <a:ext cx="6318702" cy="2832962"/>
          </a:xfrm>
        </p:spPr>
        <p:txBody>
          <a:bodyPr>
            <a:normAutofit lnSpcReduction="10000"/>
          </a:bodyPr>
          <a:lstStyle/>
          <a:p>
            <a:r>
              <a:rPr lang="pt-BR" sz="2700" dirty="0"/>
              <a:t>As estratégias competitivas priorizam recursos como informações e conhecimento. </a:t>
            </a:r>
          </a:p>
          <a:p>
            <a:r>
              <a:rPr lang="pt-BR" sz="2700" dirty="0"/>
              <a:t>Os administradores estão voltados para os recursos intangíveis, resultado do conhecimento que constroem o capital intelectual.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63942" y="206375"/>
            <a:ext cx="5840406" cy="85725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Gestão Empresarial na Economia do Conhecimento 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75656" y="1200151"/>
            <a:ext cx="7128792" cy="3394472"/>
          </a:xfrm>
        </p:spPr>
        <p:txBody>
          <a:bodyPr/>
          <a:lstStyle/>
          <a:p>
            <a:r>
              <a:rPr lang="pt-BR" sz="2400" dirty="0"/>
              <a:t>A gestão empresarial envolve atividades como planejamento, organização, direção e controle dos recursos tangíveis e intangíveis para o alcance dos objetivos da empresa:</a:t>
            </a:r>
          </a:p>
          <a:p>
            <a:endParaRPr lang="pt-BR" sz="2400" dirty="0"/>
          </a:p>
          <a:p>
            <a:r>
              <a:rPr lang="pt-BR" sz="2400" dirty="0"/>
              <a:t>Satisfação de seus </a:t>
            </a:r>
            <a:r>
              <a:rPr lang="pt-BR" sz="2400" i="1" dirty="0" err="1"/>
              <a:t>stakeholders</a:t>
            </a:r>
            <a:r>
              <a:rPr lang="pt-BR" sz="2400" dirty="0"/>
              <a:t>, principalmente, dos seus clientes.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Empreendedor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063625"/>
            <a:ext cx="7776864" cy="3394472"/>
          </a:xfrm>
        </p:spPr>
        <p:txBody>
          <a:bodyPr/>
          <a:lstStyle/>
          <a:p>
            <a:r>
              <a:rPr lang="pt-BR" sz="2800" dirty="0"/>
              <a:t>Esta é a pessoa mais importante para a organização.</a:t>
            </a:r>
          </a:p>
          <a:p>
            <a:r>
              <a:rPr lang="pt-BR" sz="2800" dirty="0" err="1"/>
              <a:t>Schumpeter</a:t>
            </a:r>
            <a:r>
              <a:rPr lang="pt-BR" sz="2800" dirty="0"/>
              <a:t> (1982)  cita que o empreendedor é o produtor que, via de regra, inicia a mudança econômica, e os consumidores, se necessário, são por ele “educados” para o consumo de suas inovações.</a:t>
            </a:r>
          </a:p>
          <a:p>
            <a:endParaRPr lang="pt-BR" sz="2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39652" y="303498"/>
            <a:ext cx="6318702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0043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27784" y="281741"/>
            <a:ext cx="5030316" cy="583574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Destruição Criativa X Empreendedor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71600" y="1329612"/>
            <a:ext cx="7848872" cy="3240360"/>
          </a:xfrm>
        </p:spPr>
        <p:txBody>
          <a:bodyPr>
            <a:noAutofit/>
          </a:bodyPr>
          <a:lstStyle/>
          <a:p>
            <a:r>
              <a:rPr lang="pt-BR" sz="2100" b="1" dirty="0"/>
              <a:t>“Destruição criativa” -</a:t>
            </a:r>
            <a:r>
              <a:rPr lang="pt-BR" sz="2100" dirty="0"/>
              <a:t> a substituição de antigos produtos e hábitos de consumir, por novos.</a:t>
            </a:r>
          </a:p>
          <a:p>
            <a:r>
              <a:rPr lang="pt-BR" sz="2100" dirty="0"/>
              <a:t>Promover a destruição de antigas estruturas produtivas e a substituição por novas, baseadas nas inovações que surgem. </a:t>
            </a:r>
          </a:p>
          <a:p>
            <a:endParaRPr lang="pt-BR" sz="1200" dirty="0"/>
          </a:p>
          <a:p>
            <a:r>
              <a:rPr lang="pt-BR" sz="2100" dirty="0"/>
              <a:t>É a Essência do desenvolvimento econômico capitalista.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1331640" y="4011910"/>
            <a:ext cx="15363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50" dirty="0" err="1"/>
              <a:t>Schumpeter</a:t>
            </a:r>
            <a:r>
              <a:rPr lang="pt-BR" sz="1350" dirty="0"/>
              <a:t> (1982)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Inovação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584" y="1869672"/>
            <a:ext cx="7859216" cy="2724554"/>
          </a:xfrm>
        </p:spPr>
        <p:txBody>
          <a:bodyPr/>
          <a:lstStyle/>
          <a:p>
            <a:r>
              <a:rPr lang="pt-BR" dirty="0"/>
              <a:t>A inovação está no centro das discussões sobre a obtenção de vantagens competitivas e é um dos caminhos estratégicos percorridos pelas empresas atuais para a geração de valor.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Vantagem competitiva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5616" y="1275607"/>
            <a:ext cx="7776864" cy="3319016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Vantagem Competitiva são diferenciais que uma empresa possui perante seus concorrentes.</a:t>
            </a:r>
          </a:p>
          <a:p>
            <a:r>
              <a:rPr lang="pt-BR" dirty="0"/>
              <a:t>Além dos índices financeiros e econômicos, conhecimento e avanços tecnológicos. </a:t>
            </a:r>
          </a:p>
          <a:p>
            <a:r>
              <a:rPr lang="pt-BR" dirty="0"/>
              <a:t>Fazer produtos ou novos serviços mais rápido que seus concorrentes, inovar processos e reduzir custos operacionais traz vantagens para as organizações.</a:t>
            </a:r>
          </a:p>
          <a:p>
            <a:endParaRPr lang="pt-BR" dirty="0"/>
          </a:p>
          <a:p>
            <a:r>
              <a:rPr lang="pt-BR" b="1" dirty="0">
                <a:solidFill>
                  <a:schemeClr val="accent1"/>
                </a:solidFill>
              </a:rPr>
              <a:t>Vantagem Competitiva sustentável e não temporária.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85646" y="249492"/>
            <a:ext cx="6426714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9682" y="141480"/>
            <a:ext cx="5948418" cy="857250"/>
          </a:xfrm>
        </p:spPr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Gestão do Conhecimento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71600" y="1329612"/>
            <a:ext cx="7920880" cy="3132348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É um conjunto de práticas de gestão que visam melhorar o desempenho organizacional por meio da aquisição, desenvolvimento, retenção, disseminação, compartilhamento e aplicação do conhecimento dentro das organizações e na relação dessas com o mundo exterior. </a:t>
            </a:r>
          </a:p>
          <a:p>
            <a:endParaRPr lang="pt-BR" b="1" dirty="0">
              <a:cs typeface="Times New Roman" pitchFamily="18" charset="0"/>
            </a:endParaRPr>
          </a:p>
          <a:p>
            <a:r>
              <a:rPr lang="pt-BR" b="1" dirty="0">
                <a:solidFill>
                  <a:schemeClr val="accent1"/>
                </a:solidFill>
              </a:rPr>
              <a:t>Nas Organizações: É o processo pelo qual a organização gera riqueza a partir das competências dos indivíduos e da organização. </a:t>
            </a:r>
          </a:p>
        </p:txBody>
      </p:sp>
      <p:sp>
        <p:nvSpPr>
          <p:cNvPr id="4" name="Retângulo 3"/>
          <p:cNvSpPr/>
          <p:nvPr/>
        </p:nvSpPr>
        <p:spPr>
          <a:xfrm>
            <a:off x="1475656" y="4311919"/>
            <a:ext cx="19932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50" dirty="0" err="1"/>
              <a:t>Nonaka</a:t>
            </a:r>
            <a:r>
              <a:rPr lang="pt-BR" sz="1350" dirty="0"/>
              <a:t> e </a:t>
            </a:r>
            <a:r>
              <a:rPr lang="pt-BR" sz="1350" dirty="0" err="1"/>
              <a:t>Takeuchi</a:t>
            </a:r>
            <a:r>
              <a:rPr lang="pt-BR" sz="1350" dirty="0"/>
              <a:t> (1997)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65766" y="87474"/>
            <a:ext cx="5192334" cy="475562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Quatro pilares principais para Gestão do Conhecimento nas organizações</a:t>
            </a:r>
            <a:endParaRPr lang="pt-BR" sz="2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03648" y="951570"/>
            <a:ext cx="7344816" cy="3780420"/>
          </a:xfrm>
        </p:spPr>
        <p:txBody>
          <a:bodyPr>
            <a:normAutofit/>
          </a:bodyPr>
          <a:lstStyle/>
          <a:p>
            <a:r>
              <a:rPr lang="pt-BR" sz="1950" b="1" dirty="0">
                <a:solidFill>
                  <a:schemeClr val="accent1"/>
                </a:solidFill>
              </a:rPr>
              <a:t>Pessoas </a:t>
            </a:r>
            <a:r>
              <a:rPr lang="pt-BR" sz="1950" b="1" dirty="0"/>
              <a:t>– </a:t>
            </a:r>
            <a:r>
              <a:rPr lang="pt-BR" sz="1950" dirty="0"/>
              <a:t>Estratégias voltadas para a aprendizagem entre indivíduos e organização. Estimula a criatividade como fonte de inovação; </a:t>
            </a:r>
          </a:p>
          <a:p>
            <a:r>
              <a:rPr lang="pt-BR" sz="1950" b="1" dirty="0">
                <a:solidFill>
                  <a:schemeClr val="accent1"/>
                </a:solidFill>
              </a:rPr>
              <a:t>Infraestrutura</a:t>
            </a:r>
            <a:r>
              <a:rPr lang="pt-BR" sz="1950" b="1" dirty="0"/>
              <a:t> – </a:t>
            </a:r>
            <a:r>
              <a:rPr lang="pt-BR" sz="1950" dirty="0"/>
              <a:t>Cultura, estilo gerencial (LÍDER), estrutura hierárquica (flexível), a relação estabelecida entre os indivíduos e seus papéis na organização; </a:t>
            </a:r>
          </a:p>
          <a:p>
            <a:r>
              <a:rPr lang="pt-BR" sz="1950" b="1" dirty="0">
                <a:solidFill>
                  <a:schemeClr val="accent1"/>
                </a:solidFill>
              </a:rPr>
              <a:t>Tecnologia</a:t>
            </a:r>
            <a:r>
              <a:rPr lang="pt-BR" sz="1950" b="1" dirty="0"/>
              <a:t> – </a:t>
            </a:r>
            <a:r>
              <a:rPr lang="pt-BR" sz="1950" dirty="0"/>
              <a:t>Investimento em tecnologia que possa servir de suporte à Gestão do Conhecimento; </a:t>
            </a:r>
          </a:p>
          <a:p>
            <a:r>
              <a:rPr lang="pt-BR" sz="1950" b="1" dirty="0">
                <a:solidFill>
                  <a:schemeClr val="accent1"/>
                </a:solidFill>
              </a:rPr>
              <a:t>Estratégia</a:t>
            </a:r>
            <a:r>
              <a:rPr lang="pt-BR" sz="1950" b="1" dirty="0"/>
              <a:t> – </a:t>
            </a:r>
            <a:r>
              <a:rPr lang="pt-BR" sz="1950" dirty="0"/>
              <a:t>Focar o conhecimento como a competência essencial da organização. </a:t>
            </a:r>
            <a:endParaRPr lang="pt-BR" sz="1950" b="1" dirty="0"/>
          </a:p>
          <a:p>
            <a:endParaRPr lang="pt-BR" sz="2100" dirty="0"/>
          </a:p>
        </p:txBody>
      </p:sp>
      <p:sp>
        <p:nvSpPr>
          <p:cNvPr id="4" name="Retângulo 3"/>
          <p:cNvSpPr/>
          <p:nvPr/>
        </p:nvSpPr>
        <p:spPr>
          <a:xfrm>
            <a:off x="1763688" y="4731990"/>
            <a:ext cx="16161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50" b="1" dirty="0"/>
              <a:t>ALVARENGA NETO (2008)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Tipos de conhecimento 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31640" y="1113589"/>
            <a:ext cx="7200800" cy="3481034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Tácito</a:t>
            </a:r>
            <a:r>
              <a:rPr lang="pt-BR" dirty="0"/>
              <a:t>: Conhecimento incorporado à experiência individual. </a:t>
            </a:r>
            <a:r>
              <a:rPr lang="pt-BR" dirty="0">
                <a:solidFill>
                  <a:srgbClr val="FF0000"/>
                </a:solidFill>
              </a:rPr>
              <a:t>Envolve fatores intangíveis,</a:t>
            </a:r>
            <a:r>
              <a:rPr lang="pt-BR" dirty="0"/>
              <a:t>  por exemplo, perspectivas e sistemas de valor do ser humano. </a:t>
            </a:r>
          </a:p>
          <a:p>
            <a:endParaRPr lang="pt-BR" sz="1800" dirty="0"/>
          </a:p>
          <a:p>
            <a:r>
              <a:rPr lang="pt-BR" b="1" dirty="0">
                <a:solidFill>
                  <a:schemeClr val="accent1"/>
                </a:solidFill>
              </a:rPr>
              <a:t>Explícito</a:t>
            </a:r>
            <a:r>
              <a:rPr lang="pt-BR" b="1" dirty="0"/>
              <a:t>: </a:t>
            </a:r>
            <a:r>
              <a:rPr lang="pt-BR" dirty="0"/>
              <a:t>Facilmente </a:t>
            </a:r>
            <a:r>
              <a:rPr lang="pt-BR" dirty="0">
                <a:cs typeface="Times New Roman" pitchFamily="18" charset="0"/>
              </a:rPr>
              <a:t>transmitido por linguagem formal (pode ser processado, ensinado, compartilhado, etc.).</a:t>
            </a:r>
            <a:endParaRPr lang="pt-BR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57754" y="206375"/>
            <a:ext cx="5300346" cy="857250"/>
          </a:xfrm>
        </p:spPr>
        <p:txBody>
          <a:bodyPr>
            <a:norm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ESPIRAL DO CONHECIMENTO</a:t>
            </a:r>
          </a:p>
        </p:txBody>
      </p:sp>
      <p:pic>
        <p:nvPicPr>
          <p:cNvPr id="37892" name="Picture 4" descr="http://www.scielo.br/img/revistas/pci/v16n1/a06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9742" y="1329612"/>
            <a:ext cx="4985634" cy="29147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Inovação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02178" y="1445928"/>
            <a:ext cx="6064188" cy="3394075"/>
          </a:xfrm>
        </p:spPr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Invenção</a:t>
            </a:r>
          </a:p>
          <a:p>
            <a:r>
              <a:rPr lang="pt-BR" b="1" dirty="0">
                <a:solidFill>
                  <a:schemeClr val="accent1"/>
                </a:solidFill>
              </a:rPr>
              <a:t>Descoberta</a:t>
            </a:r>
          </a:p>
          <a:p>
            <a:pPr>
              <a:buNone/>
            </a:pPr>
            <a:endParaRPr lang="pt-BR" dirty="0"/>
          </a:p>
          <a:p>
            <a:pPr algn="ctr">
              <a:buNone/>
            </a:pPr>
            <a:r>
              <a:rPr lang="pt-BR" sz="2700" b="1" dirty="0">
                <a:solidFill>
                  <a:schemeClr val="accent1"/>
                </a:solidFill>
              </a:rPr>
              <a:t>Inovação é a exploração bem sucedida de novas ideias</a:t>
            </a:r>
          </a:p>
          <a:p>
            <a:endParaRPr lang="pt-BR" dirty="0"/>
          </a:p>
        </p:txBody>
      </p:sp>
      <p:sp>
        <p:nvSpPr>
          <p:cNvPr id="4" name="Chave direita 3"/>
          <p:cNvSpPr/>
          <p:nvPr/>
        </p:nvSpPr>
        <p:spPr>
          <a:xfrm>
            <a:off x="3754152" y="1575389"/>
            <a:ext cx="432048" cy="7560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7" name="Conector reto 6"/>
          <p:cNvCxnSpPr/>
          <p:nvPr/>
        </p:nvCxnSpPr>
        <p:spPr>
          <a:xfrm>
            <a:off x="4348218" y="1845419"/>
            <a:ext cx="64807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4348218" y="2007437"/>
            <a:ext cx="64807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4510236" y="1575389"/>
            <a:ext cx="378042" cy="64807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5212314" y="1629395"/>
            <a:ext cx="2052228" cy="59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INOVAÇÃO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3658" y="0"/>
            <a:ext cx="6172200" cy="519522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Fontes de Inovação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87624" y="1329612"/>
            <a:ext cx="7344816" cy="3348372"/>
          </a:xfrm>
        </p:spPr>
        <p:txBody>
          <a:bodyPr>
            <a:noAutofit/>
          </a:bodyPr>
          <a:lstStyle/>
          <a:p>
            <a:pPr fontAlgn="base"/>
            <a:r>
              <a:rPr lang="pt-BR" sz="1500" b="1" dirty="0">
                <a:solidFill>
                  <a:schemeClr val="accent1"/>
                </a:solidFill>
              </a:rPr>
              <a:t>Fontes internas</a:t>
            </a:r>
            <a:r>
              <a:rPr lang="pt-BR" sz="1500" dirty="0">
                <a:solidFill>
                  <a:schemeClr val="accent1"/>
                </a:solidFill>
              </a:rPr>
              <a:t> </a:t>
            </a:r>
            <a:r>
              <a:rPr lang="pt-BR" sz="1500" dirty="0"/>
              <a:t>(dentro da empresa ou do grupo empresarial): </a:t>
            </a:r>
            <a:r>
              <a:rPr lang="pt-BR" sz="1500" dirty="0" err="1"/>
              <a:t>P&amp;D</a:t>
            </a:r>
            <a:r>
              <a:rPr lang="pt-BR" sz="1500" dirty="0"/>
              <a:t> dentro da empresa; marketing; produção; outras fontes internas;</a:t>
            </a:r>
          </a:p>
          <a:p>
            <a:pPr fontAlgn="base">
              <a:buNone/>
            </a:pPr>
            <a:endParaRPr lang="pt-BR" sz="900" dirty="0"/>
          </a:p>
          <a:p>
            <a:pPr fontAlgn="base"/>
            <a:r>
              <a:rPr lang="pt-BR" sz="1500" b="1" dirty="0">
                <a:solidFill>
                  <a:schemeClr val="accent1"/>
                </a:solidFill>
              </a:rPr>
              <a:t>Fontes externas</a:t>
            </a:r>
            <a:r>
              <a:rPr lang="pt-BR" sz="1500" dirty="0"/>
              <a:t> (de mercado/comerciais): concorrentes; aquisição de tecnologia incorporada; aquisição de tecnologia não incorporada; clientes; empresas de consultoria; fornecedores de equipamentos, materiais, componentes e software;</a:t>
            </a:r>
          </a:p>
          <a:p>
            <a:pPr fontAlgn="base">
              <a:buNone/>
            </a:pPr>
            <a:endParaRPr lang="pt-BR" sz="900" dirty="0"/>
          </a:p>
          <a:p>
            <a:pPr fontAlgn="base"/>
            <a:r>
              <a:rPr lang="pt-BR" sz="1500" b="1" dirty="0">
                <a:solidFill>
                  <a:schemeClr val="accent1"/>
                </a:solidFill>
              </a:rPr>
              <a:t>Instituições educacionais/pesquisa</a:t>
            </a:r>
            <a:r>
              <a:rPr lang="pt-BR" sz="1500" dirty="0"/>
              <a:t>: instituições de ensino superior; institutos governamentais de pesquisa; institutos privados de pesquisa;</a:t>
            </a:r>
          </a:p>
          <a:p>
            <a:pPr fontAlgn="base">
              <a:buNone/>
            </a:pPr>
            <a:endParaRPr lang="pt-BR" sz="900" dirty="0"/>
          </a:p>
          <a:p>
            <a:pPr fontAlgn="base"/>
            <a:r>
              <a:rPr lang="pt-BR" sz="1500" b="1" dirty="0">
                <a:solidFill>
                  <a:schemeClr val="accent1"/>
                </a:solidFill>
              </a:rPr>
              <a:t>Informações geralmente disponíveis</a:t>
            </a:r>
            <a:r>
              <a:rPr lang="pt-BR" sz="1500" dirty="0"/>
              <a:t>: divulgações de patentes; conferências, reuniões e jornais profissionais; feiras e mostras.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de seta reta 18"/>
          <p:cNvCxnSpPr>
            <a:stCxn id="18" idx="3"/>
          </p:cNvCxnSpPr>
          <p:nvPr/>
        </p:nvCxnSpPr>
        <p:spPr>
          <a:xfrm flipV="1">
            <a:off x="2519772" y="3327834"/>
            <a:ext cx="756084" cy="243027"/>
          </a:xfrm>
          <a:prstGeom prst="straightConnector1">
            <a:avLst/>
          </a:prstGeom>
          <a:ln w="349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9" idx="3"/>
          </p:cNvCxnSpPr>
          <p:nvPr/>
        </p:nvCxnSpPr>
        <p:spPr>
          <a:xfrm>
            <a:off x="2519772" y="1923679"/>
            <a:ext cx="566682" cy="0"/>
          </a:xfrm>
          <a:prstGeom prst="straightConnector1">
            <a:avLst/>
          </a:prstGeom>
          <a:ln w="349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3005826" y="789553"/>
            <a:ext cx="3294366" cy="3186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2148" y="33468"/>
            <a:ext cx="6172200" cy="47556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CONHECIMENTO 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3869922" y="1329613"/>
          <a:ext cx="1620180" cy="21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pt-BR" sz="1400" b="1" dirty="0"/>
                        <a:t>EMPRESA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pt-BR" sz="1400" b="1" dirty="0"/>
                        <a:t>PESSOAS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pt-BR" sz="1400" b="1" dirty="0"/>
                        <a:t>INFRAESTRUTURA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pt-BR" sz="1400" b="1" dirty="0"/>
                        <a:t>TECNOLOGIA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pt-BR" sz="1400" b="1" dirty="0"/>
                        <a:t>ESTRATÉGIA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tângulo de cantos arredondados 7"/>
          <p:cNvSpPr/>
          <p:nvPr/>
        </p:nvSpPr>
        <p:spPr>
          <a:xfrm>
            <a:off x="1493658" y="951571"/>
            <a:ext cx="1296144" cy="486054"/>
          </a:xfrm>
          <a:prstGeom prst="roundRect">
            <a:avLst/>
          </a:prstGeom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FORNECEDORES</a:t>
            </a:r>
            <a:endParaRPr lang="pt-BR" sz="1050" b="1" dirty="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1169622" y="1653649"/>
            <a:ext cx="1350150" cy="540060"/>
          </a:xfrm>
          <a:prstGeom prst="roundRect">
            <a:avLst/>
          </a:prstGeom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PARCEIROS / REDES DE RELACIONAMENTO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1223628" y="2463739"/>
            <a:ext cx="1242138" cy="486053"/>
          </a:xfrm>
          <a:prstGeom prst="roundRect">
            <a:avLst/>
          </a:prstGeom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/>
              <a:t>UNIVERSIDADES / INSTITUTOS DE PESQUISA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6570222" y="1059583"/>
            <a:ext cx="1188132" cy="486054"/>
          </a:xfrm>
          <a:prstGeom prst="roundRect">
            <a:avLst/>
          </a:prstGeom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CLIENTES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678234" y="2031691"/>
            <a:ext cx="1242138" cy="486054"/>
          </a:xfrm>
          <a:prstGeom prst="roundRect">
            <a:avLst/>
          </a:prstGeom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CONCORRENTES</a:t>
            </a:r>
            <a:endParaRPr lang="pt-BR" sz="1050" b="1" dirty="0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624228" y="3111811"/>
            <a:ext cx="1188132" cy="486054"/>
          </a:xfrm>
          <a:prstGeom prst="roundRect">
            <a:avLst/>
          </a:prstGeom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GOVERNO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720280" y="4443958"/>
            <a:ext cx="4227984" cy="47556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20000"/>
          </a:bodyPr>
          <a:lstStyle/>
          <a:p>
            <a:pPr algn="ctr" defTabSz="685800">
              <a:spcBef>
                <a:spcPct val="0"/>
              </a:spcBef>
              <a:defRPr/>
            </a:pPr>
            <a:r>
              <a:rPr lang="pt-BR" sz="33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INOVAÇÃO</a:t>
            </a:r>
          </a:p>
        </p:txBody>
      </p:sp>
      <p:cxnSp>
        <p:nvCxnSpPr>
          <p:cNvPr id="23" name="Conector de seta reta 22"/>
          <p:cNvCxnSpPr>
            <a:stCxn id="8" idx="3"/>
          </p:cNvCxnSpPr>
          <p:nvPr/>
        </p:nvCxnSpPr>
        <p:spPr>
          <a:xfrm>
            <a:off x="2789802" y="1194598"/>
            <a:ext cx="594066" cy="135015"/>
          </a:xfrm>
          <a:prstGeom prst="straightConnector1">
            <a:avLst/>
          </a:prstGeom>
          <a:ln w="349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flipV="1">
            <a:off x="2465766" y="2679763"/>
            <a:ext cx="540060" cy="27003"/>
          </a:xfrm>
          <a:prstGeom prst="straightConnector1">
            <a:avLst/>
          </a:prstGeom>
          <a:ln w="349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>
            <a:off x="6084168" y="1437625"/>
            <a:ext cx="432048" cy="108012"/>
          </a:xfrm>
          <a:prstGeom prst="straightConnector1">
            <a:avLst/>
          </a:prstGeom>
          <a:ln w="349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12" idx="1"/>
          </p:cNvCxnSpPr>
          <p:nvPr/>
        </p:nvCxnSpPr>
        <p:spPr>
          <a:xfrm flipH="1">
            <a:off x="6300192" y="2274718"/>
            <a:ext cx="378042" cy="27003"/>
          </a:xfrm>
          <a:prstGeom prst="straightConnector1">
            <a:avLst/>
          </a:prstGeom>
          <a:ln w="349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>
            <a:stCxn id="13" idx="1"/>
          </p:cNvCxnSpPr>
          <p:nvPr/>
        </p:nvCxnSpPr>
        <p:spPr>
          <a:xfrm flipH="1" flipV="1">
            <a:off x="6030162" y="3273829"/>
            <a:ext cx="594066" cy="81009"/>
          </a:xfrm>
          <a:prstGeom prst="straightConnector1">
            <a:avLst/>
          </a:prstGeom>
          <a:ln w="349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331640" y="3327834"/>
            <a:ext cx="1188132" cy="486054"/>
          </a:xfrm>
          <a:prstGeom prst="roundRect">
            <a:avLst/>
          </a:prstGeom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Sociedade</a:t>
            </a:r>
            <a:endParaRPr lang="pt-BR" sz="1350" b="1" dirty="0"/>
          </a:p>
        </p:txBody>
      </p:sp>
      <p:sp>
        <p:nvSpPr>
          <p:cNvPr id="32" name="Chave direita 31"/>
          <p:cNvSpPr/>
          <p:nvPr/>
        </p:nvSpPr>
        <p:spPr>
          <a:xfrm rot="5400000">
            <a:off x="4517995" y="1527634"/>
            <a:ext cx="540059" cy="5292588"/>
          </a:xfrm>
          <a:prstGeom prst="rightBrace">
            <a:avLst>
              <a:gd name="adj1" fmla="val 84146"/>
              <a:gd name="adj2" fmla="val 50193"/>
            </a:avLst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4" name="Chave direita 33"/>
          <p:cNvSpPr/>
          <p:nvPr/>
        </p:nvSpPr>
        <p:spPr>
          <a:xfrm rot="16200000">
            <a:off x="4602147" y="-2048907"/>
            <a:ext cx="324037" cy="5460894"/>
          </a:xfrm>
          <a:prstGeom prst="rightBrace">
            <a:avLst>
              <a:gd name="adj1" fmla="val 84146"/>
              <a:gd name="adj2" fmla="val 50193"/>
            </a:avLst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1" name="Rectangle 1"/>
          <p:cNvSpPr>
            <a:spLocks noChangeArrowheads="1"/>
          </p:cNvSpPr>
          <p:nvPr/>
        </p:nvSpPr>
        <p:spPr bwMode="auto">
          <a:xfrm>
            <a:off x="1817694" y="4840003"/>
            <a:ext cx="44284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825" b="1" dirty="0" bmk="_Toc220125437">
                <a:solidFill>
                  <a:schemeClr val="accent1"/>
                </a:solidFill>
                <a:latin typeface="Arial" pitchFamily="34" charset="0"/>
                <a:ea typeface="MS Mincho" pitchFamily="49" charset="-128"/>
                <a:cs typeface="Arial" pitchFamily="34" charset="0"/>
              </a:rPr>
              <a:t>Figura2 – Fontes de Inovação para as Organizações</a:t>
            </a:r>
            <a:endParaRPr lang="pt-BR" sz="825" dirty="0" bmk="_Toc220125437">
              <a:solidFill>
                <a:schemeClr val="accent1"/>
              </a:solidFill>
              <a:latin typeface="Arial" pitchFamily="34" charset="0"/>
              <a:ea typeface="MS Mincho" pitchFamily="49" charset="-128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825" b="1" dirty="0" bmk="_Toc220125437">
                <a:solidFill>
                  <a:schemeClr val="accent1"/>
                </a:solidFill>
                <a:latin typeface="Arial" pitchFamily="34" charset="0"/>
                <a:ea typeface="MS Mincho" pitchFamily="49" charset="-128"/>
                <a:cs typeface="Arial" pitchFamily="34" charset="0"/>
              </a:rPr>
              <a:t>Fonte: Elaborado pelo professor (2015)</a:t>
            </a:r>
            <a:r>
              <a:rPr lang="pt-BR" sz="825" b="1" dirty="0" bmk="_Toc220125437">
                <a:latin typeface="Arial" pitchFamily="34" charset="0"/>
                <a:ea typeface="MS Mincho" pitchFamily="49" charset="-128"/>
                <a:cs typeface="Arial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637580"/>
          </a:xfrm>
        </p:spPr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Inovação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5900" y="1275607"/>
            <a:ext cx="6974532" cy="3016430"/>
          </a:xfrm>
        </p:spPr>
        <p:txBody>
          <a:bodyPr>
            <a:normAutofit/>
          </a:bodyPr>
          <a:lstStyle/>
          <a:p>
            <a:r>
              <a:rPr lang="pt-BR" sz="2700" b="1" dirty="0">
                <a:solidFill>
                  <a:schemeClr val="accent1"/>
                </a:solidFill>
              </a:rPr>
              <a:t>Manual de Oslo (2006):</a:t>
            </a:r>
          </a:p>
          <a:p>
            <a:endParaRPr lang="pt-BR" sz="2700" b="1" dirty="0">
              <a:solidFill>
                <a:schemeClr val="accent1"/>
              </a:solidFill>
            </a:endParaRPr>
          </a:p>
          <a:p>
            <a:r>
              <a:rPr lang="pt-BR" sz="2700" b="1" dirty="0">
                <a:solidFill>
                  <a:schemeClr val="accent1"/>
                </a:solidFill>
              </a:rPr>
              <a:t>É a principal fonte internacional de diretrizes para coleta e uso de dados sobre atividades inovadoras da indústria ao redor do mundo.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5900" y="33468"/>
            <a:ext cx="6172200" cy="637580"/>
          </a:xfrm>
        </p:spPr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Inovação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5900" y="1113588"/>
            <a:ext cx="7190556" cy="3564396"/>
          </a:xfrm>
        </p:spPr>
        <p:txBody>
          <a:bodyPr>
            <a:normAutofit/>
          </a:bodyPr>
          <a:lstStyle/>
          <a:p>
            <a:r>
              <a:rPr lang="pt-BR" sz="1500" b="1" dirty="0">
                <a:solidFill>
                  <a:schemeClr val="accent1"/>
                </a:solidFill>
                <a:latin typeface="+mj-lt"/>
              </a:rPr>
              <a:t>Manual de Oslo (2006):</a:t>
            </a:r>
            <a:r>
              <a:rPr lang="pt-BR" sz="1500" dirty="0">
                <a:latin typeface="+mj-lt"/>
              </a:rPr>
              <a:t> </a:t>
            </a:r>
            <a:r>
              <a:rPr lang="pt-BR" sz="1500" dirty="0">
                <a:solidFill>
                  <a:schemeClr val="accent1"/>
                </a:solidFill>
                <a:latin typeface="+mj-lt"/>
              </a:rPr>
              <a:t>Organização para a Cooperação e o Desenvolvimento Econômico (OCDE) promoverá políticas que busquem:</a:t>
            </a:r>
          </a:p>
          <a:p>
            <a:pPr>
              <a:buNone/>
            </a:pPr>
            <a:r>
              <a:rPr lang="pt-BR" sz="1500" b="1" dirty="0">
                <a:solidFill>
                  <a:schemeClr val="accent1"/>
                </a:solidFill>
                <a:latin typeface="+mj-lt"/>
              </a:rPr>
              <a:t>A</a:t>
            </a:r>
            <a:r>
              <a:rPr lang="pt-BR" sz="1500" dirty="0">
                <a:latin typeface="+mj-lt"/>
              </a:rPr>
              <a:t>- Alcançar o mais alto nível de desenvolvimento econômico sustentável e de emprego e um padrão de vida progressivamente melhor nos países membros, mantendo ao mesmo tempo a estabilidade financeira e contribuindo, por conseguinte, para o desenvolvimento da economia mundial;</a:t>
            </a:r>
          </a:p>
          <a:p>
            <a:pPr>
              <a:buNone/>
            </a:pPr>
            <a:r>
              <a:rPr lang="pt-BR" sz="1500" b="1" dirty="0">
                <a:solidFill>
                  <a:schemeClr val="accent1"/>
                </a:solidFill>
                <a:latin typeface="+mj-lt"/>
              </a:rPr>
              <a:t>B</a:t>
            </a:r>
            <a:r>
              <a:rPr lang="pt-BR" sz="1500" dirty="0">
                <a:latin typeface="+mj-lt"/>
              </a:rPr>
              <a:t>- Contribuir para a expansão econômica estável, tanto nos países membros quanto nos não membros em processo de desenvolvimento econômico; </a:t>
            </a:r>
          </a:p>
          <a:p>
            <a:pPr>
              <a:buNone/>
            </a:pPr>
            <a:r>
              <a:rPr lang="pt-BR" sz="1500" b="1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pt-BR" sz="1500" dirty="0">
                <a:latin typeface="+mj-lt"/>
              </a:rPr>
              <a:t>- Contribuir para a expansão do comércio mundial calçada no </a:t>
            </a:r>
            <a:r>
              <a:rPr lang="pt-BR" sz="1500" dirty="0" err="1">
                <a:latin typeface="+mj-lt"/>
              </a:rPr>
              <a:t>multilateralismo</a:t>
            </a:r>
            <a:r>
              <a:rPr lang="pt-BR" sz="1500" dirty="0">
                <a:latin typeface="+mj-lt"/>
              </a:rPr>
              <a:t> e na não discriminação, de conformidade com as obrigações internacionais.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57754" y="205978"/>
            <a:ext cx="5130570" cy="637580"/>
          </a:xfrm>
        </p:spPr>
        <p:txBody>
          <a:bodyPr>
            <a:normAutofit fontScale="90000"/>
          </a:bodyPr>
          <a:lstStyle/>
          <a:p>
            <a:r>
              <a:rPr lang="pt-BR" sz="3000" b="1" dirty="0">
                <a:solidFill>
                  <a:schemeClr val="accent1"/>
                </a:solidFill>
              </a:rPr>
              <a:t>Inovação</a:t>
            </a:r>
            <a:r>
              <a:rPr lang="pt-BR" sz="3000" dirty="0">
                <a:solidFill>
                  <a:schemeClr val="accent1"/>
                </a:solidFill>
              </a:rPr>
              <a:t> - </a:t>
            </a:r>
            <a:r>
              <a:rPr lang="pt-BR" sz="3000" b="1" dirty="0">
                <a:solidFill>
                  <a:schemeClr val="accent1"/>
                </a:solidFill>
              </a:rPr>
              <a:t>Manual de Oslo (2006)</a:t>
            </a:r>
            <a:r>
              <a:rPr lang="pt-BR" sz="3000" dirty="0">
                <a:solidFill>
                  <a:schemeClr val="accent1"/>
                </a:solidFill>
              </a:rPr>
              <a:t>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5616" y="1275606"/>
            <a:ext cx="7848872" cy="3294366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Uma inovação é a implementação de um </a:t>
            </a:r>
            <a:r>
              <a:rPr lang="pt-BR" b="1" dirty="0"/>
              <a:t>produto</a:t>
            </a:r>
            <a:r>
              <a:rPr lang="pt-BR" dirty="0"/>
              <a:t> </a:t>
            </a:r>
            <a:r>
              <a:rPr lang="pt-BR" b="1" dirty="0"/>
              <a:t>novo ou significativamente melhorado </a:t>
            </a:r>
            <a:r>
              <a:rPr lang="pt-BR" dirty="0"/>
              <a:t>(bem ou serviço) , ou um </a:t>
            </a:r>
            <a:r>
              <a:rPr lang="pt-BR" b="1" dirty="0"/>
              <a:t>processo</a:t>
            </a:r>
            <a:r>
              <a:rPr lang="pt-BR" dirty="0"/>
              <a:t>, ou um </a:t>
            </a:r>
            <a:r>
              <a:rPr lang="pt-BR" b="1" dirty="0"/>
              <a:t>novo método de marketing</a:t>
            </a:r>
            <a:r>
              <a:rPr lang="pt-BR" dirty="0"/>
              <a:t>, ou um </a:t>
            </a:r>
            <a:r>
              <a:rPr lang="pt-BR" b="1" dirty="0"/>
              <a:t>novo método organizacional </a:t>
            </a:r>
            <a:r>
              <a:rPr lang="pt-BR" dirty="0"/>
              <a:t>nas práticas de negócios, na organização do local de trabalho ou nas relações externas.</a:t>
            </a:r>
          </a:p>
          <a:p>
            <a:pPr algn="just"/>
            <a:endParaRPr lang="pt-BR" sz="1425" i="1" dirty="0"/>
          </a:p>
          <a:p>
            <a:pPr algn="just"/>
            <a:r>
              <a:rPr lang="pt-BR" i="1" dirty="0"/>
              <a:t>Quando uma empresa inova ela cria valor para o cliente e captura valor para a empresa (possibilita ter preços superiores ao dos concorrentes) – </a:t>
            </a:r>
            <a:r>
              <a:rPr lang="pt-BR" b="1" i="1" dirty="0">
                <a:solidFill>
                  <a:schemeClr val="accent1"/>
                </a:solidFill>
              </a:rPr>
              <a:t>VANTAGEM COMPETITIVA</a:t>
            </a:r>
            <a:r>
              <a:rPr lang="pt-BR" i="1" dirty="0"/>
              <a:t>.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39652" y="303498"/>
            <a:ext cx="6426714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7C3EB-7DAB-4ABA-B7B5-BA83CA20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206375"/>
            <a:ext cx="7139136" cy="857250"/>
          </a:xfrm>
        </p:spPr>
        <p:txBody>
          <a:bodyPr/>
          <a:lstStyle/>
          <a:p>
            <a:r>
              <a:rPr lang="pt-BR" dirty="0"/>
              <a:t>TRABALHO – 5 A 6 ALUNOS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C159CB-4FF4-483E-9074-FCB2619E9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200151"/>
            <a:ext cx="7499176" cy="3394075"/>
          </a:xfrm>
        </p:spPr>
        <p:txBody>
          <a:bodyPr/>
          <a:lstStyle/>
          <a:p>
            <a:r>
              <a:rPr lang="pt-BR" sz="2400" dirty="0"/>
              <a:t>O QUE É A OCDE – QUAL SEU PAPEL?</a:t>
            </a:r>
          </a:p>
          <a:p>
            <a:r>
              <a:rPr lang="pt-BR" sz="2400" dirty="0"/>
              <a:t>QUAIS OS PAÍSES MEMBROS?</a:t>
            </a:r>
          </a:p>
          <a:p>
            <a:r>
              <a:rPr lang="pt-BR" sz="2400" dirty="0"/>
              <a:t>QUAL A IMPORTÂNCIA DO MANUAL DE OSLO PARA O MUNDO?</a:t>
            </a:r>
          </a:p>
          <a:p>
            <a:r>
              <a:rPr lang="pt-BR" sz="2400" dirty="0"/>
              <a:t>O QUE É IDH?</a:t>
            </a:r>
          </a:p>
          <a:p>
            <a:r>
              <a:rPr lang="pt-BR" sz="2400" dirty="0"/>
              <a:t>O QUE FAZ PARTE DO IDH?</a:t>
            </a:r>
          </a:p>
          <a:p>
            <a:r>
              <a:rPr lang="pt-BR" sz="2400"/>
              <a:t>PESQUISE IDH DOS PRINCIPAIS PAÍSES E A </a:t>
            </a:r>
            <a:r>
              <a:rPr lang="pt-BR" sz="2400" dirty="0"/>
              <a:t>ATUAL POSIÇÃO DO BRASIL NO IDH NO MUNDO?</a:t>
            </a:r>
          </a:p>
          <a:p>
            <a:r>
              <a:rPr lang="pt-BR" sz="2400" dirty="0"/>
              <a:t>FAZER EM FORMATO DE APRESENTAÇÃO - PPT</a:t>
            </a:r>
          </a:p>
        </p:txBody>
      </p:sp>
    </p:spTree>
    <p:extLst>
      <p:ext uri="{BB962C8B-B14F-4D97-AF65-F5344CB8AC3E}">
        <p14:creationId xmlns:p14="http://schemas.microsoft.com/office/powerpoint/2010/main" val="4124865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57754" y="205978"/>
            <a:ext cx="4644516" cy="637580"/>
          </a:xfrm>
        </p:spPr>
        <p:txBody>
          <a:bodyPr>
            <a:noAutofit/>
          </a:bodyPr>
          <a:lstStyle/>
          <a:p>
            <a:r>
              <a:rPr lang="pt-BR" sz="2700" b="1" dirty="0">
                <a:solidFill>
                  <a:schemeClr val="accent1"/>
                </a:solidFill>
              </a:rPr>
              <a:t>MANUAL DE OSLO (2006) – TIPOS DE INOVAÇÃO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71600" y="1383618"/>
            <a:ext cx="7704856" cy="3186354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Inovação Fechada</a:t>
            </a:r>
            <a:r>
              <a:rPr lang="pt-BR" b="1" dirty="0"/>
              <a:t> </a:t>
            </a:r>
            <a:r>
              <a:rPr lang="pt-BR" dirty="0"/>
              <a:t>– a empresa gera, desenvolve e comercializa suas próprias tecnologias.</a:t>
            </a:r>
          </a:p>
          <a:p>
            <a:r>
              <a:rPr lang="pt-BR" b="1" dirty="0">
                <a:solidFill>
                  <a:schemeClr val="accent1"/>
                </a:solidFill>
              </a:rPr>
              <a:t>Inovação Aberta </a:t>
            </a:r>
            <a:r>
              <a:rPr lang="pt-BR" dirty="0"/>
              <a:t>– a empresa comercializa tecnologias próprias, além de outras desenvolvidas por outras empresas e estimula o estabelecimento de parcerias com instituições de pesquisa e outros agentes do sistema.</a:t>
            </a:r>
          </a:p>
          <a:p>
            <a:r>
              <a:rPr lang="pt-BR" b="1" dirty="0">
                <a:solidFill>
                  <a:schemeClr val="accent1"/>
                </a:solidFill>
              </a:rPr>
              <a:t>Inovação </a:t>
            </a:r>
            <a:r>
              <a:rPr lang="pt-BR" b="1" dirty="0" err="1">
                <a:solidFill>
                  <a:schemeClr val="accent1"/>
                </a:solidFill>
              </a:rPr>
              <a:t>Disruptiva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– altera o estado da arte da tecnologia.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47664" y="303498"/>
            <a:ext cx="5940660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5281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5616" y="206375"/>
            <a:ext cx="7571184" cy="857250"/>
          </a:xfrm>
        </p:spPr>
        <p:txBody>
          <a:bodyPr/>
          <a:lstStyle/>
          <a:p>
            <a:r>
              <a:rPr lang="pt-BR" b="1" dirty="0"/>
              <a:t>Inovação Aberta e Fechada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71600" y="1131590"/>
            <a:ext cx="8003232" cy="3394075"/>
          </a:xfrm>
        </p:spPr>
        <p:txBody>
          <a:bodyPr/>
          <a:lstStyle/>
          <a:p>
            <a:r>
              <a:rPr lang="pt-BR" dirty="0"/>
              <a:t>O desenvolvimento das inovações nas empresas pode acontecer de diversas formas, podem se originar totalmente internos (</a:t>
            </a:r>
            <a:r>
              <a:rPr lang="pt-BR" b="1" dirty="0"/>
              <a:t>modelo de inovação fechada) </a:t>
            </a:r>
            <a:r>
              <a:rPr lang="pt-BR" dirty="0"/>
              <a:t>a empresa ou com apoio externo (</a:t>
            </a:r>
            <a:r>
              <a:rPr lang="pt-BR" b="1" dirty="0"/>
              <a:t>modelo de inovação aberta)</a:t>
            </a:r>
            <a:r>
              <a:rPr lang="pt-BR" dirty="0"/>
              <a:t> (CHESBROUGH, 2003).</a:t>
            </a:r>
          </a:p>
        </p:txBody>
      </p:sp>
    </p:spTree>
    <p:extLst>
      <p:ext uri="{BB962C8B-B14F-4D97-AF65-F5344CB8AC3E}">
        <p14:creationId xmlns:p14="http://schemas.microsoft.com/office/powerpoint/2010/main" val="1482257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637183"/>
          </a:xfrm>
        </p:spPr>
        <p:txBody>
          <a:bodyPr/>
          <a:lstStyle/>
          <a:p>
            <a:r>
              <a:rPr lang="pt-BR" dirty="0"/>
              <a:t>Inovação Fechada</a:t>
            </a: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374" t="21317" r="22912" b="19278"/>
          <a:stretch>
            <a:fillRect/>
          </a:stretch>
        </p:blipFill>
        <p:spPr bwMode="auto">
          <a:xfrm>
            <a:off x="2746084" y="1347614"/>
            <a:ext cx="341009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1547664" y="843558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Chesbrough</a:t>
            </a:r>
            <a:r>
              <a:rPr lang="pt-BR" dirty="0"/>
              <a:t> (2003) cita que </a:t>
            </a:r>
            <a:r>
              <a:rPr lang="pt-BR" b="1" dirty="0"/>
              <a:t>na inovação fechada, uma empresa gera, desenvolve e comercializa suas próprias ideias</a:t>
            </a:r>
            <a:r>
              <a:rPr lang="pt-BR" dirty="0"/>
              <a:t>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7584" y="3651870"/>
            <a:ext cx="74168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Filosofia: Inovação bem-sucedida requer controle,em outras palavras, as empresas devem gerar suas próprias ideias e assim, então, desenvolver, fabricar, comercializar, distribuir e corrigir se necessário e protegê-las. Requer autossuficiência e altos investimentos.</a:t>
            </a:r>
          </a:p>
        </p:txBody>
      </p:sp>
    </p:spTree>
    <p:extLst>
      <p:ext uri="{BB962C8B-B14F-4D97-AF65-F5344CB8AC3E}">
        <p14:creationId xmlns:p14="http://schemas.microsoft.com/office/powerpoint/2010/main" val="97683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637183"/>
          </a:xfrm>
        </p:spPr>
        <p:txBody>
          <a:bodyPr/>
          <a:lstStyle/>
          <a:p>
            <a:r>
              <a:rPr lang="pt-BR" dirty="0"/>
              <a:t>Inovação Aberta</a:t>
            </a:r>
          </a:p>
        </p:txBody>
      </p:sp>
      <p:sp>
        <p:nvSpPr>
          <p:cNvPr id="7" name="Retângulo 6"/>
          <p:cNvSpPr/>
          <p:nvPr/>
        </p:nvSpPr>
        <p:spPr>
          <a:xfrm>
            <a:off x="1547664" y="771550"/>
            <a:ext cx="734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Chesbrough</a:t>
            </a:r>
            <a:r>
              <a:rPr lang="pt-BR" dirty="0"/>
              <a:t> (2003) cita que</a:t>
            </a:r>
            <a:r>
              <a:rPr lang="pt-BR" b="1" dirty="0"/>
              <a:t>, neste novo modelo as empresas comercializam ideias externas (bem como internas), implantando fora (assim como dentro da empresa) caminhos para o mercado</a:t>
            </a:r>
            <a:r>
              <a:rPr lang="pt-BR" dirty="0"/>
              <a:t>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7584" y="3891701"/>
            <a:ext cx="74168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Filosofia: a empresa comercializa as suas próprias ideias, bem como as inovações de outras empresas e procura maneiras de trazer suas ideias em casa para o mercado por meio da implantação de vias fora de seus negócios atuais.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4806" t="27682" r="24806" b="12914"/>
          <a:stretch>
            <a:fillRect/>
          </a:stretch>
        </p:blipFill>
        <p:spPr bwMode="auto">
          <a:xfrm>
            <a:off x="2915816" y="1605325"/>
            <a:ext cx="3312368" cy="244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8671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email"/>
          <a:srcRect l="15057" t="12422" r="15251" b="6250"/>
          <a:stretch>
            <a:fillRect/>
          </a:stretch>
        </p:blipFill>
        <p:spPr bwMode="auto">
          <a:xfrm>
            <a:off x="1385646" y="357504"/>
            <a:ext cx="6372708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2202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93658" y="303498"/>
            <a:ext cx="6264696" cy="440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3303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29"/>
          <p:cNvGrpSpPr>
            <a:grpSpLocks/>
          </p:cNvGrpSpPr>
          <p:nvPr/>
        </p:nvGrpSpPr>
        <p:grpSpPr bwMode="auto">
          <a:xfrm>
            <a:off x="1709683" y="1869672"/>
            <a:ext cx="5832872" cy="1457325"/>
            <a:chOff x="827585" y="2707581"/>
            <a:chExt cx="7776863" cy="1230710"/>
          </a:xfrm>
        </p:grpSpPr>
        <p:sp>
          <p:nvSpPr>
            <p:cNvPr id="5" name="Forma livre 4"/>
            <p:cNvSpPr/>
            <p:nvPr/>
          </p:nvSpPr>
          <p:spPr>
            <a:xfrm>
              <a:off x="2987825" y="2798745"/>
              <a:ext cx="5616623" cy="1139546"/>
            </a:xfrm>
            <a:custGeom>
              <a:avLst/>
              <a:gdLst>
                <a:gd name="connsiteX0" fmla="*/ 164098 w 984568"/>
                <a:gd name="connsiteY0" fmla="*/ 0 h 4977192"/>
                <a:gd name="connsiteX1" fmla="*/ 820470 w 984568"/>
                <a:gd name="connsiteY1" fmla="*/ 0 h 4977192"/>
                <a:gd name="connsiteX2" fmla="*/ 936505 w 984568"/>
                <a:gd name="connsiteY2" fmla="*/ 48063 h 4977192"/>
                <a:gd name="connsiteX3" fmla="*/ 984568 w 984568"/>
                <a:gd name="connsiteY3" fmla="*/ 164098 h 4977192"/>
                <a:gd name="connsiteX4" fmla="*/ 984568 w 984568"/>
                <a:gd name="connsiteY4" fmla="*/ 4977192 h 4977192"/>
                <a:gd name="connsiteX5" fmla="*/ 984568 w 984568"/>
                <a:gd name="connsiteY5" fmla="*/ 4977192 h 4977192"/>
                <a:gd name="connsiteX6" fmla="*/ 984568 w 984568"/>
                <a:gd name="connsiteY6" fmla="*/ 4977192 h 4977192"/>
                <a:gd name="connsiteX7" fmla="*/ 0 w 984568"/>
                <a:gd name="connsiteY7" fmla="*/ 4977192 h 4977192"/>
                <a:gd name="connsiteX8" fmla="*/ 0 w 984568"/>
                <a:gd name="connsiteY8" fmla="*/ 4977192 h 4977192"/>
                <a:gd name="connsiteX9" fmla="*/ 0 w 984568"/>
                <a:gd name="connsiteY9" fmla="*/ 4977192 h 4977192"/>
                <a:gd name="connsiteX10" fmla="*/ 0 w 984568"/>
                <a:gd name="connsiteY10" fmla="*/ 164098 h 4977192"/>
                <a:gd name="connsiteX11" fmla="*/ 48063 w 984568"/>
                <a:gd name="connsiteY11" fmla="*/ 48063 h 4977192"/>
                <a:gd name="connsiteX12" fmla="*/ 164098 w 984568"/>
                <a:gd name="connsiteY12" fmla="*/ 0 h 49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4568" h="4977192">
                  <a:moveTo>
                    <a:pt x="984568" y="829551"/>
                  </a:moveTo>
                  <a:lnTo>
                    <a:pt x="984568" y="4147641"/>
                  </a:lnTo>
                  <a:cubicBezTo>
                    <a:pt x="984568" y="4367654"/>
                    <a:pt x="981148" y="4578648"/>
                    <a:pt x="975060" y="4734221"/>
                  </a:cubicBezTo>
                  <a:cubicBezTo>
                    <a:pt x="968973" y="4889790"/>
                    <a:pt x="960716" y="4977189"/>
                    <a:pt x="952107" y="4977189"/>
                  </a:cubicBezTo>
                  <a:lnTo>
                    <a:pt x="0" y="4977189"/>
                  </a:lnTo>
                  <a:lnTo>
                    <a:pt x="0" y="4977189"/>
                  </a:lnTo>
                  <a:lnTo>
                    <a:pt x="0" y="4977189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952107" y="3"/>
                  </a:lnTo>
                  <a:cubicBezTo>
                    <a:pt x="960716" y="3"/>
                    <a:pt x="968973" y="87402"/>
                    <a:pt x="975060" y="242971"/>
                  </a:cubicBezTo>
                  <a:cubicBezTo>
                    <a:pt x="981148" y="398539"/>
                    <a:pt x="984568" y="609538"/>
                    <a:pt x="984568" y="829551"/>
                  </a:cubicBez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45721" tIns="58907" rIns="81767" bIns="58908" spcCol="1270" anchor="ctr"/>
            <a:lstStyle/>
            <a:p>
              <a:pPr>
                <a:defRPr/>
              </a:pPr>
              <a:r>
                <a:rPr lang="pt-BR" sz="1500" dirty="0"/>
                <a:t>Quando produzem mudanças progressivas. É a introdução de qualquer tipo de melhoria sem alteração na estrutura, que são imperceptíveis para o mercado. Esta normalmente acontecem em função das pressões do mercado.</a:t>
              </a:r>
              <a:endParaRPr lang="pt-BR" sz="3300" dirty="0"/>
            </a:p>
          </p:txBody>
        </p:sp>
        <p:sp>
          <p:nvSpPr>
            <p:cNvPr id="6" name="Forma livre 5"/>
            <p:cNvSpPr/>
            <p:nvPr/>
          </p:nvSpPr>
          <p:spPr>
            <a:xfrm>
              <a:off x="827585" y="2707581"/>
              <a:ext cx="2160240" cy="1230710"/>
            </a:xfrm>
            <a:custGeom>
              <a:avLst/>
              <a:gdLst>
                <a:gd name="connsiteX0" fmla="*/ 0 w 2799671"/>
                <a:gd name="connsiteY0" fmla="*/ 205122 h 1230710"/>
                <a:gd name="connsiteX1" fmla="*/ 60079 w 2799671"/>
                <a:gd name="connsiteY1" fmla="*/ 60079 h 1230710"/>
                <a:gd name="connsiteX2" fmla="*/ 205122 w 2799671"/>
                <a:gd name="connsiteY2" fmla="*/ 0 h 1230710"/>
                <a:gd name="connsiteX3" fmla="*/ 2594549 w 2799671"/>
                <a:gd name="connsiteY3" fmla="*/ 0 h 1230710"/>
                <a:gd name="connsiteX4" fmla="*/ 2739592 w 2799671"/>
                <a:gd name="connsiteY4" fmla="*/ 60079 h 1230710"/>
                <a:gd name="connsiteX5" fmla="*/ 2799671 w 2799671"/>
                <a:gd name="connsiteY5" fmla="*/ 205122 h 1230710"/>
                <a:gd name="connsiteX6" fmla="*/ 2799671 w 2799671"/>
                <a:gd name="connsiteY6" fmla="*/ 1025588 h 1230710"/>
                <a:gd name="connsiteX7" fmla="*/ 2739592 w 2799671"/>
                <a:gd name="connsiteY7" fmla="*/ 1170631 h 1230710"/>
                <a:gd name="connsiteX8" fmla="*/ 2594549 w 2799671"/>
                <a:gd name="connsiteY8" fmla="*/ 1230710 h 1230710"/>
                <a:gd name="connsiteX9" fmla="*/ 205122 w 2799671"/>
                <a:gd name="connsiteY9" fmla="*/ 1230710 h 1230710"/>
                <a:gd name="connsiteX10" fmla="*/ 60079 w 2799671"/>
                <a:gd name="connsiteY10" fmla="*/ 1170631 h 1230710"/>
                <a:gd name="connsiteX11" fmla="*/ 0 w 2799671"/>
                <a:gd name="connsiteY11" fmla="*/ 1025588 h 1230710"/>
                <a:gd name="connsiteX12" fmla="*/ 0 w 2799671"/>
                <a:gd name="connsiteY12" fmla="*/ 205122 h 123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99671" h="1230710">
                  <a:moveTo>
                    <a:pt x="0" y="205122"/>
                  </a:moveTo>
                  <a:cubicBezTo>
                    <a:pt x="0" y="150720"/>
                    <a:pt x="21611" y="98547"/>
                    <a:pt x="60079" y="60079"/>
                  </a:cubicBezTo>
                  <a:cubicBezTo>
                    <a:pt x="98547" y="21611"/>
                    <a:pt x="150721" y="0"/>
                    <a:pt x="205122" y="0"/>
                  </a:cubicBezTo>
                  <a:lnTo>
                    <a:pt x="2594549" y="0"/>
                  </a:lnTo>
                  <a:cubicBezTo>
                    <a:pt x="2648951" y="0"/>
                    <a:pt x="2701124" y="21611"/>
                    <a:pt x="2739592" y="60079"/>
                  </a:cubicBezTo>
                  <a:cubicBezTo>
                    <a:pt x="2778060" y="98547"/>
                    <a:pt x="2799671" y="150721"/>
                    <a:pt x="2799671" y="205122"/>
                  </a:cubicBezTo>
                  <a:lnTo>
                    <a:pt x="2799671" y="1025588"/>
                  </a:lnTo>
                  <a:cubicBezTo>
                    <a:pt x="2799671" y="1079990"/>
                    <a:pt x="2778060" y="1132163"/>
                    <a:pt x="2739592" y="1170631"/>
                  </a:cubicBezTo>
                  <a:cubicBezTo>
                    <a:pt x="2701124" y="1209099"/>
                    <a:pt x="2648951" y="1230710"/>
                    <a:pt x="2594549" y="1230710"/>
                  </a:cubicBezTo>
                  <a:lnTo>
                    <a:pt x="205122" y="1230710"/>
                  </a:lnTo>
                  <a:cubicBezTo>
                    <a:pt x="150720" y="1230710"/>
                    <a:pt x="98547" y="1209099"/>
                    <a:pt x="60079" y="1170631"/>
                  </a:cubicBezTo>
                  <a:cubicBezTo>
                    <a:pt x="21611" y="1132163"/>
                    <a:pt x="0" y="1079989"/>
                    <a:pt x="0" y="1025588"/>
                  </a:cubicBezTo>
                  <a:lnTo>
                    <a:pt x="0" y="205122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102082"/>
                <a:satOff val="-1464"/>
                <a:lumOff val="8538"/>
                <a:alphaOff val="0"/>
              </a:schemeClr>
            </a:fillRef>
            <a:effectRef idx="0">
              <a:schemeClr val="accent1">
                <a:shade val="80000"/>
                <a:hueOff val="102082"/>
                <a:satOff val="-1464"/>
                <a:lumOff val="8538"/>
                <a:alphaOff val="0"/>
              </a:schemeClr>
            </a:effectRef>
            <a:fontRef idx="minor">
              <a:schemeClr val="lt1"/>
            </a:fontRef>
          </p:style>
          <p:txBody>
            <a:bodyPr lIns="116496" tIns="80777" rIns="116496" bIns="80777" spcCol="1270" anchor="ctr"/>
            <a:lstStyle/>
            <a:p>
              <a:pPr algn="ctr" defTabSz="833438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b="1" i="1" dirty="0"/>
                <a:t>Incrementais</a:t>
              </a:r>
              <a:r>
                <a:rPr lang="pt-BR" dirty="0"/>
                <a:t>:</a:t>
              </a:r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3000" y="1"/>
            <a:ext cx="464344" cy="73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1143000" y="4953000"/>
            <a:ext cx="1061509" cy="213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788" dirty="0">
                <a:solidFill>
                  <a:schemeClr val="accent1"/>
                </a:solidFill>
              </a:rPr>
              <a:t>Prof. Sandro Andriow</a:t>
            </a:r>
          </a:p>
        </p:txBody>
      </p:sp>
    </p:spTree>
    <p:extLst>
      <p:ext uri="{BB962C8B-B14F-4D97-AF65-F5344CB8AC3E}">
        <p14:creationId xmlns:p14="http://schemas.microsoft.com/office/powerpoint/2010/main" val="205816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93658" y="357504"/>
            <a:ext cx="6210690" cy="440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276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385646" y="249492"/>
            <a:ext cx="6426714" cy="4353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28"/>
          <p:cNvGrpSpPr>
            <a:grpSpLocks/>
          </p:cNvGrpSpPr>
          <p:nvPr/>
        </p:nvGrpSpPr>
        <p:grpSpPr bwMode="auto">
          <a:xfrm>
            <a:off x="1709738" y="1062037"/>
            <a:ext cx="5832872" cy="1671638"/>
            <a:chOff x="755576" y="1415334"/>
            <a:chExt cx="7776863" cy="1230710"/>
          </a:xfrm>
        </p:grpSpPr>
        <p:sp>
          <p:nvSpPr>
            <p:cNvPr id="5" name="Forma livre 4"/>
            <p:cNvSpPr/>
            <p:nvPr/>
          </p:nvSpPr>
          <p:spPr>
            <a:xfrm>
              <a:off x="2915816" y="1453668"/>
              <a:ext cx="5616623" cy="1152630"/>
            </a:xfrm>
            <a:custGeom>
              <a:avLst/>
              <a:gdLst>
                <a:gd name="connsiteX0" fmla="*/ 164098 w 984568"/>
                <a:gd name="connsiteY0" fmla="*/ 0 h 4977192"/>
                <a:gd name="connsiteX1" fmla="*/ 820470 w 984568"/>
                <a:gd name="connsiteY1" fmla="*/ 0 h 4977192"/>
                <a:gd name="connsiteX2" fmla="*/ 936505 w 984568"/>
                <a:gd name="connsiteY2" fmla="*/ 48063 h 4977192"/>
                <a:gd name="connsiteX3" fmla="*/ 984568 w 984568"/>
                <a:gd name="connsiteY3" fmla="*/ 164098 h 4977192"/>
                <a:gd name="connsiteX4" fmla="*/ 984568 w 984568"/>
                <a:gd name="connsiteY4" fmla="*/ 4977192 h 4977192"/>
                <a:gd name="connsiteX5" fmla="*/ 984568 w 984568"/>
                <a:gd name="connsiteY5" fmla="*/ 4977192 h 4977192"/>
                <a:gd name="connsiteX6" fmla="*/ 984568 w 984568"/>
                <a:gd name="connsiteY6" fmla="*/ 4977192 h 4977192"/>
                <a:gd name="connsiteX7" fmla="*/ 0 w 984568"/>
                <a:gd name="connsiteY7" fmla="*/ 4977192 h 4977192"/>
                <a:gd name="connsiteX8" fmla="*/ 0 w 984568"/>
                <a:gd name="connsiteY8" fmla="*/ 4977192 h 4977192"/>
                <a:gd name="connsiteX9" fmla="*/ 0 w 984568"/>
                <a:gd name="connsiteY9" fmla="*/ 4977192 h 4977192"/>
                <a:gd name="connsiteX10" fmla="*/ 0 w 984568"/>
                <a:gd name="connsiteY10" fmla="*/ 164098 h 4977192"/>
                <a:gd name="connsiteX11" fmla="*/ 48063 w 984568"/>
                <a:gd name="connsiteY11" fmla="*/ 48063 h 4977192"/>
                <a:gd name="connsiteX12" fmla="*/ 164098 w 984568"/>
                <a:gd name="connsiteY12" fmla="*/ 0 h 49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4568" h="4977192">
                  <a:moveTo>
                    <a:pt x="984568" y="829551"/>
                  </a:moveTo>
                  <a:lnTo>
                    <a:pt x="984568" y="4147641"/>
                  </a:lnTo>
                  <a:cubicBezTo>
                    <a:pt x="984568" y="4367654"/>
                    <a:pt x="981148" y="4578648"/>
                    <a:pt x="975060" y="4734221"/>
                  </a:cubicBezTo>
                  <a:cubicBezTo>
                    <a:pt x="968973" y="4889790"/>
                    <a:pt x="960716" y="4977189"/>
                    <a:pt x="952107" y="4977189"/>
                  </a:cubicBezTo>
                  <a:lnTo>
                    <a:pt x="0" y="4977189"/>
                  </a:lnTo>
                  <a:lnTo>
                    <a:pt x="0" y="4977189"/>
                  </a:lnTo>
                  <a:lnTo>
                    <a:pt x="0" y="4977189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952107" y="3"/>
                  </a:lnTo>
                  <a:cubicBezTo>
                    <a:pt x="960716" y="3"/>
                    <a:pt x="968973" y="87402"/>
                    <a:pt x="975060" y="242971"/>
                  </a:cubicBezTo>
                  <a:cubicBezTo>
                    <a:pt x="981148" y="398539"/>
                    <a:pt x="984568" y="609538"/>
                    <a:pt x="984568" y="829551"/>
                  </a:cubicBez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45721" tIns="58907" rIns="81767" bIns="58908" spcCol="1270" anchor="ctr"/>
            <a:lstStyle/>
            <a:p>
              <a:pPr>
                <a:defRPr/>
              </a:pPr>
              <a:r>
                <a:rPr lang="pt-BR" sz="1500" dirty="0"/>
                <a:t>Quando provocam mudanças de forma pronta e  imediata.Representa uma ruptura com o padrão anterior, originando novas indústrias, novos setores ou mercados, gerando também novas demandas e provocando fortes impactos na economia e na sociedade.</a:t>
              </a:r>
              <a:endParaRPr lang="pt-BR" sz="3300" dirty="0"/>
            </a:p>
          </p:txBody>
        </p:sp>
        <p:sp>
          <p:nvSpPr>
            <p:cNvPr id="6" name="Forma livre 5"/>
            <p:cNvSpPr/>
            <p:nvPr/>
          </p:nvSpPr>
          <p:spPr>
            <a:xfrm>
              <a:off x="755576" y="1415334"/>
              <a:ext cx="2160239" cy="1230710"/>
            </a:xfrm>
            <a:custGeom>
              <a:avLst/>
              <a:gdLst>
                <a:gd name="connsiteX0" fmla="*/ 0 w 2799671"/>
                <a:gd name="connsiteY0" fmla="*/ 205122 h 1230710"/>
                <a:gd name="connsiteX1" fmla="*/ 60079 w 2799671"/>
                <a:gd name="connsiteY1" fmla="*/ 60079 h 1230710"/>
                <a:gd name="connsiteX2" fmla="*/ 205122 w 2799671"/>
                <a:gd name="connsiteY2" fmla="*/ 0 h 1230710"/>
                <a:gd name="connsiteX3" fmla="*/ 2594549 w 2799671"/>
                <a:gd name="connsiteY3" fmla="*/ 0 h 1230710"/>
                <a:gd name="connsiteX4" fmla="*/ 2739592 w 2799671"/>
                <a:gd name="connsiteY4" fmla="*/ 60079 h 1230710"/>
                <a:gd name="connsiteX5" fmla="*/ 2799671 w 2799671"/>
                <a:gd name="connsiteY5" fmla="*/ 205122 h 1230710"/>
                <a:gd name="connsiteX6" fmla="*/ 2799671 w 2799671"/>
                <a:gd name="connsiteY6" fmla="*/ 1025588 h 1230710"/>
                <a:gd name="connsiteX7" fmla="*/ 2739592 w 2799671"/>
                <a:gd name="connsiteY7" fmla="*/ 1170631 h 1230710"/>
                <a:gd name="connsiteX8" fmla="*/ 2594549 w 2799671"/>
                <a:gd name="connsiteY8" fmla="*/ 1230710 h 1230710"/>
                <a:gd name="connsiteX9" fmla="*/ 205122 w 2799671"/>
                <a:gd name="connsiteY9" fmla="*/ 1230710 h 1230710"/>
                <a:gd name="connsiteX10" fmla="*/ 60079 w 2799671"/>
                <a:gd name="connsiteY10" fmla="*/ 1170631 h 1230710"/>
                <a:gd name="connsiteX11" fmla="*/ 0 w 2799671"/>
                <a:gd name="connsiteY11" fmla="*/ 1025588 h 1230710"/>
                <a:gd name="connsiteX12" fmla="*/ 0 w 2799671"/>
                <a:gd name="connsiteY12" fmla="*/ 205122 h 123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99671" h="1230710">
                  <a:moveTo>
                    <a:pt x="0" y="205122"/>
                  </a:moveTo>
                  <a:cubicBezTo>
                    <a:pt x="0" y="150720"/>
                    <a:pt x="21611" y="98547"/>
                    <a:pt x="60079" y="60079"/>
                  </a:cubicBezTo>
                  <a:cubicBezTo>
                    <a:pt x="98547" y="21611"/>
                    <a:pt x="150721" y="0"/>
                    <a:pt x="205122" y="0"/>
                  </a:cubicBezTo>
                  <a:lnTo>
                    <a:pt x="2594549" y="0"/>
                  </a:lnTo>
                  <a:cubicBezTo>
                    <a:pt x="2648951" y="0"/>
                    <a:pt x="2701124" y="21611"/>
                    <a:pt x="2739592" y="60079"/>
                  </a:cubicBezTo>
                  <a:cubicBezTo>
                    <a:pt x="2778060" y="98547"/>
                    <a:pt x="2799671" y="150721"/>
                    <a:pt x="2799671" y="205122"/>
                  </a:cubicBezTo>
                  <a:lnTo>
                    <a:pt x="2799671" y="1025588"/>
                  </a:lnTo>
                  <a:cubicBezTo>
                    <a:pt x="2799671" y="1079990"/>
                    <a:pt x="2778060" y="1132163"/>
                    <a:pt x="2739592" y="1170631"/>
                  </a:cubicBezTo>
                  <a:cubicBezTo>
                    <a:pt x="2701124" y="1209099"/>
                    <a:pt x="2648951" y="1230710"/>
                    <a:pt x="2594549" y="1230710"/>
                  </a:cubicBezTo>
                  <a:lnTo>
                    <a:pt x="205122" y="1230710"/>
                  </a:lnTo>
                  <a:cubicBezTo>
                    <a:pt x="150720" y="1230710"/>
                    <a:pt x="98547" y="1209099"/>
                    <a:pt x="60079" y="1170631"/>
                  </a:cubicBezTo>
                  <a:cubicBezTo>
                    <a:pt x="21611" y="1132163"/>
                    <a:pt x="0" y="1079989"/>
                    <a:pt x="0" y="1025588"/>
                  </a:cubicBezTo>
                  <a:lnTo>
                    <a:pt x="0" y="205122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16496" tIns="80777" rIns="116496" bIns="80777" spcCol="1270" anchor="ctr"/>
            <a:lstStyle/>
            <a:p>
              <a:pPr algn="ctr" defTabSz="833438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2400" b="1" i="1" dirty="0"/>
                <a:t>Radicais</a:t>
              </a:r>
              <a:r>
                <a:rPr lang="pt-BR" dirty="0"/>
                <a:t>:</a:t>
              </a:r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3000" y="1"/>
            <a:ext cx="464344" cy="73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1143000" y="4953000"/>
            <a:ext cx="1061509" cy="213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788" dirty="0">
                <a:solidFill>
                  <a:schemeClr val="accent1"/>
                </a:solidFill>
              </a:rPr>
              <a:t>Prof. Sandro Andriow</a:t>
            </a:r>
          </a:p>
        </p:txBody>
      </p:sp>
    </p:spTree>
    <p:extLst>
      <p:ext uri="{BB962C8B-B14F-4D97-AF65-F5344CB8AC3E}">
        <p14:creationId xmlns:p14="http://schemas.microsoft.com/office/powerpoint/2010/main" val="30072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493658" y="249492"/>
            <a:ext cx="6172200" cy="85725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Tipos de Inovações:</a:t>
            </a:r>
          </a:p>
        </p:txBody>
      </p:sp>
      <p:sp>
        <p:nvSpPr>
          <p:cNvPr id="6" name="Retângulo 31"/>
          <p:cNvSpPr>
            <a:spLocks noChangeArrowheads="1"/>
          </p:cNvSpPr>
          <p:nvPr/>
        </p:nvSpPr>
        <p:spPr bwMode="auto">
          <a:xfrm>
            <a:off x="1980010" y="951310"/>
            <a:ext cx="5310188" cy="3954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 sz="1350"/>
          </a:p>
        </p:txBody>
      </p:sp>
      <p:sp>
        <p:nvSpPr>
          <p:cNvPr id="7" name="Forma livre 6"/>
          <p:cNvSpPr/>
          <p:nvPr/>
        </p:nvSpPr>
        <p:spPr>
          <a:xfrm>
            <a:off x="4031939" y="1006037"/>
            <a:ext cx="3240360" cy="1799760"/>
          </a:xfrm>
          <a:custGeom>
            <a:avLst/>
            <a:gdLst>
              <a:gd name="connsiteX0" fmla="*/ 0 w 4320480"/>
              <a:gd name="connsiteY0" fmla="*/ 299960 h 2399680"/>
              <a:gd name="connsiteX1" fmla="*/ 3120640 w 4320480"/>
              <a:gd name="connsiteY1" fmla="*/ 299960 h 2399680"/>
              <a:gd name="connsiteX2" fmla="*/ 3120640 w 4320480"/>
              <a:gd name="connsiteY2" fmla="*/ 0 h 2399680"/>
              <a:gd name="connsiteX3" fmla="*/ 4320480 w 4320480"/>
              <a:gd name="connsiteY3" fmla="*/ 1199840 h 2399680"/>
              <a:gd name="connsiteX4" fmla="*/ 3120640 w 4320480"/>
              <a:gd name="connsiteY4" fmla="*/ 2399680 h 2399680"/>
              <a:gd name="connsiteX5" fmla="*/ 3120640 w 4320480"/>
              <a:gd name="connsiteY5" fmla="*/ 2099720 h 2399680"/>
              <a:gd name="connsiteX6" fmla="*/ 0 w 4320480"/>
              <a:gd name="connsiteY6" fmla="*/ 2099720 h 2399680"/>
              <a:gd name="connsiteX7" fmla="*/ 0 w 4320480"/>
              <a:gd name="connsiteY7" fmla="*/ 299960 h 23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0" h="2399680">
                <a:moveTo>
                  <a:pt x="0" y="299960"/>
                </a:moveTo>
                <a:lnTo>
                  <a:pt x="3120640" y="299960"/>
                </a:lnTo>
                <a:lnTo>
                  <a:pt x="3120640" y="0"/>
                </a:lnTo>
                <a:lnTo>
                  <a:pt x="4320480" y="1199840"/>
                </a:lnTo>
                <a:lnTo>
                  <a:pt x="3120640" y="2399680"/>
                </a:lnTo>
                <a:lnTo>
                  <a:pt x="3120640" y="2099720"/>
                </a:lnTo>
                <a:lnTo>
                  <a:pt x="0" y="2099720"/>
                </a:lnTo>
                <a:lnTo>
                  <a:pt x="0" y="299960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contourW="19050" prstMaterial="metal">
            <a:bevelT w="88900" h="203200"/>
            <a:bevelB w="165100" h="254000"/>
          </a:sp3d>
        </p:spPr>
        <p:style>
          <a:ln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8098" tIns="243068" rIns="693008" bIns="243068" spcCol="1270"/>
          <a:lstStyle/>
          <a:p>
            <a:pPr marL="214313" lvl="1" indent="-214313" defTabSz="1266825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pt-BR" sz="2850" dirty="0"/>
              <a:t>puxadas pela demanda</a:t>
            </a:r>
          </a:p>
        </p:txBody>
      </p:sp>
      <p:sp>
        <p:nvSpPr>
          <p:cNvPr id="8" name="Forma livre 7"/>
          <p:cNvSpPr/>
          <p:nvPr/>
        </p:nvSpPr>
        <p:spPr>
          <a:xfrm>
            <a:off x="1871700" y="1006037"/>
            <a:ext cx="2160240" cy="1799760"/>
          </a:xfrm>
          <a:custGeom>
            <a:avLst/>
            <a:gdLst>
              <a:gd name="connsiteX0" fmla="*/ 0 w 2880320"/>
              <a:gd name="connsiteY0" fmla="*/ 399955 h 2399680"/>
              <a:gd name="connsiteX1" fmla="*/ 117145 w 2880320"/>
              <a:gd name="connsiteY1" fmla="*/ 117144 h 2399680"/>
              <a:gd name="connsiteX2" fmla="*/ 399956 w 2880320"/>
              <a:gd name="connsiteY2" fmla="*/ 0 h 2399680"/>
              <a:gd name="connsiteX3" fmla="*/ 2480365 w 2880320"/>
              <a:gd name="connsiteY3" fmla="*/ 0 h 2399680"/>
              <a:gd name="connsiteX4" fmla="*/ 2763176 w 2880320"/>
              <a:gd name="connsiteY4" fmla="*/ 117145 h 2399680"/>
              <a:gd name="connsiteX5" fmla="*/ 2880320 w 2880320"/>
              <a:gd name="connsiteY5" fmla="*/ 399956 h 2399680"/>
              <a:gd name="connsiteX6" fmla="*/ 2880320 w 2880320"/>
              <a:gd name="connsiteY6" fmla="*/ 1999725 h 2399680"/>
              <a:gd name="connsiteX7" fmla="*/ 2763176 w 2880320"/>
              <a:gd name="connsiteY7" fmla="*/ 2282536 h 2399680"/>
              <a:gd name="connsiteX8" fmla="*/ 2480365 w 2880320"/>
              <a:gd name="connsiteY8" fmla="*/ 2399680 h 2399680"/>
              <a:gd name="connsiteX9" fmla="*/ 399955 w 2880320"/>
              <a:gd name="connsiteY9" fmla="*/ 2399680 h 2399680"/>
              <a:gd name="connsiteX10" fmla="*/ 117144 w 2880320"/>
              <a:gd name="connsiteY10" fmla="*/ 2282536 h 2399680"/>
              <a:gd name="connsiteX11" fmla="*/ 0 w 2880320"/>
              <a:gd name="connsiteY11" fmla="*/ 1999725 h 2399680"/>
              <a:gd name="connsiteX12" fmla="*/ 0 w 2880320"/>
              <a:gd name="connsiteY12" fmla="*/ 399955 h 23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2399680">
                <a:moveTo>
                  <a:pt x="0" y="399955"/>
                </a:moveTo>
                <a:cubicBezTo>
                  <a:pt x="0" y="293880"/>
                  <a:pt x="42138" y="192150"/>
                  <a:pt x="117145" y="117144"/>
                </a:cubicBezTo>
                <a:cubicBezTo>
                  <a:pt x="192151" y="42138"/>
                  <a:pt x="293881" y="0"/>
                  <a:pt x="399956" y="0"/>
                </a:cubicBezTo>
                <a:lnTo>
                  <a:pt x="2480365" y="0"/>
                </a:lnTo>
                <a:cubicBezTo>
                  <a:pt x="2586440" y="0"/>
                  <a:pt x="2688170" y="42138"/>
                  <a:pt x="2763176" y="117145"/>
                </a:cubicBezTo>
                <a:cubicBezTo>
                  <a:pt x="2838182" y="192151"/>
                  <a:pt x="2880320" y="293881"/>
                  <a:pt x="2880320" y="399956"/>
                </a:cubicBezTo>
                <a:lnTo>
                  <a:pt x="2880320" y="1999725"/>
                </a:lnTo>
                <a:cubicBezTo>
                  <a:pt x="2880320" y="2105800"/>
                  <a:pt x="2838182" y="2207530"/>
                  <a:pt x="2763176" y="2282536"/>
                </a:cubicBezTo>
                <a:cubicBezTo>
                  <a:pt x="2688170" y="2357542"/>
                  <a:pt x="2586440" y="2399680"/>
                  <a:pt x="2480365" y="2399680"/>
                </a:cubicBezTo>
                <a:lnTo>
                  <a:pt x="399955" y="2399680"/>
                </a:lnTo>
                <a:cubicBezTo>
                  <a:pt x="293880" y="2399680"/>
                  <a:pt x="192150" y="2357542"/>
                  <a:pt x="117144" y="2282536"/>
                </a:cubicBezTo>
                <a:cubicBezTo>
                  <a:pt x="42138" y="2207530"/>
                  <a:pt x="0" y="2105800"/>
                  <a:pt x="0" y="1999725"/>
                </a:cubicBezTo>
                <a:lnTo>
                  <a:pt x="0" y="399955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85012" tIns="136435" rIns="185012" bIns="136435" spcCol="1270" anchor="ctr"/>
          <a:lstStyle/>
          <a:p>
            <a:pPr algn="ctr" defTabSz="1133475">
              <a:lnSpc>
                <a:spcPct val="90000"/>
              </a:lnSpc>
              <a:spcAft>
                <a:spcPct val="35000"/>
              </a:spcAft>
              <a:defRPr/>
            </a:pPr>
            <a:r>
              <a:rPr lang="pt-BR" sz="2550" dirty="0"/>
              <a:t>Incrementais</a:t>
            </a:r>
          </a:p>
        </p:txBody>
      </p:sp>
      <p:sp>
        <p:nvSpPr>
          <p:cNvPr id="9" name="Forma livre 8"/>
          <p:cNvSpPr/>
          <p:nvPr/>
        </p:nvSpPr>
        <p:spPr>
          <a:xfrm>
            <a:off x="1979712" y="2949792"/>
            <a:ext cx="3240360" cy="1799760"/>
          </a:xfrm>
          <a:custGeom>
            <a:avLst/>
            <a:gdLst>
              <a:gd name="connsiteX0" fmla="*/ 0 w 4320480"/>
              <a:gd name="connsiteY0" fmla="*/ 299960 h 2399680"/>
              <a:gd name="connsiteX1" fmla="*/ 3120640 w 4320480"/>
              <a:gd name="connsiteY1" fmla="*/ 299960 h 2399680"/>
              <a:gd name="connsiteX2" fmla="*/ 3120640 w 4320480"/>
              <a:gd name="connsiteY2" fmla="*/ 0 h 2399680"/>
              <a:gd name="connsiteX3" fmla="*/ 4320480 w 4320480"/>
              <a:gd name="connsiteY3" fmla="*/ 1199840 h 2399680"/>
              <a:gd name="connsiteX4" fmla="*/ 3120640 w 4320480"/>
              <a:gd name="connsiteY4" fmla="*/ 2399680 h 2399680"/>
              <a:gd name="connsiteX5" fmla="*/ 3120640 w 4320480"/>
              <a:gd name="connsiteY5" fmla="*/ 2099720 h 2399680"/>
              <a:gd name="connsiteX6" fmla="*/ 0 w 4320480"/>
              <a:gd name="connsiteY6" fmla="*/ 2099720 h 2399680"/>
              <a:gd name="connsiteX7" fmla="*/ 0 w 4320480"/>
              <a:gd name="connsiteY7" fmla="*/ 299960 h 23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480" h="2399680">
                <a:moveTo>
                  <a:pt x="0" y="299960"/>
                </a:moveTo>
                <a:lnTo>
                  <a:pt x="3120640" y="299960"/>
                </a:lnTo>
                <a:lnTo>
                  <a:pt x="3120640" y="0"/>
                </a:lnTo>
                <a:lnTo>
                  <a:pt x="4320480" y="1199840"/>
                </a:lnTo>
                <a:lnTo>
                  <a:pt x="3120640" y="2399680"/>
                </a:lnTo>
                <a:lnTo>
                  <a:pt x="3120640" y="2099720"/>
                </a:lnTo>
                <a:lnTo>
                  <a:pt x="0" y="2099720"/>
                </a:lnTo>
                <a:lnTo>
                  <a:pt x="0" y="299960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contourW="19050" prstMaterial="metal">
            <a:bevelT w="88900" h="203200"/>
            <a:bevelB w="165100" h="254000"/>
          </a:sp3d>
        </p:spPr>
        <p:style>
          <a:ln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8098" tIns="243068" rIns="693008" bIns="243068" spcCol="1270"/>
          <a:lstStyle/>
          <a:p>
            <a:pPr marL="214313" lvl="1" indent="-214313" defTabSz="1266825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pt-BR" sz="2850" dirty="0"/>
              <a:t>empurradas pela tecnologia</a:t>
            </a:r>
          </a:p>
        </p:txBody>
      </p:sp>
      <p:sp>
        <p:nvSpPr>
          <p:cNvPr id="10" name="Forma livre 9"/>
          <p:cNvSpPr/>
          <p:nvPr/>
        </p:nvSpPr>
        <p:spPr>
          <a:xfrm>
            <a:off x="5220072" y="2949792"/>
            <a:ext cx="2160240" cy="1799760"/>
          </a:xfrm>
          <a:custGeom>
            <a:avLst/>
            <a:gdLst>
              <a:gd name="connsiteX0" fmla="*/ 0 w 2880320"/>
              <a:gd name="connsiteY0" fmla="*/ 399955 h 2399680"/>
              <a:gd name="connsiteX1" fmla="*/ 117145 w 2880320"/>
              <a:gd name="connsiteY1" fmla="*/ 117144 h 2399680"/>
              <a:gd name="connsiteX2" fmla="*/ 399956 w 2880320"/>
              <a:gd name="connsiteY2" fmla="*/ 0 h 2399680"/>
              <a:gd name="connsiteX3" fmla="*/ 2480365 w 2880320"/>
              <a:gd name="connsiteY3" fmla="*/ 0 h 2399680"/>
              <a:gd name="connsiteX4" fmla="*/ 2763176 w 2880320"/>
              <a:gd name="connsiteY4" fmla="*/ 117145 h 2399680"/>
              <a:gd name="connsiteX5" fmla="*/ 2880320 w 2880320"/>
              <a:gd name="connsiteY5" fmla="*/ 399956 h 2399680"/>
              <a:gd name="connsiteX6" fmla="*/ 2880320 w 2880320"/>
              <a:gd name="connsiteY6" fmla="*/ 1999725 h 2399680"/>
              <a:gd name="connsiteX7" fmla="*/ 2763176 w 2880320"/>
              <a:gd name="connsiteY7" fmla="*/ 2282536 h 2399680"/>
              <a:gd name="connsiteX8" fmla="*/ 2480365 w 2880320"/>
              <a:gd name="connsiteY8" fmla="*/ 2399680 h 2399680"/>
              <a:gd name="connsiteX9" fmla="*/ 399955 w 2880320"/>
              <a:gd name="connsiteY9" fmla="*/ 2399680 h 2399680"/>
              <a:gd name="connsiteX10" fmla="*/ 117144 w 2880320"/>
              <a:gd name="connsiteY10" fmla="*/ 2282536 h 2399680"/>
              <a:gd name="connsiteX11" fmla="*/ 0 w 2880320"/>
              <a:gd name="connsiteY11" fmla="*/ 1999725 h 2399680"/>
              <a:gd name="connsiteX12" fmla="*/ 0 w 2880320"/>
              <a:gd name="connsiteY12" fmla="*/ 399955 h 23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2399680">
                <a:moveTo>
                  <a:pt x="0" y="399955"/>
                </a:moveTo>
                <a:cubicBezTo>
                  <a:pt x="0" y="293880"/>
                  <a:pt x="42138" y="192150"/>
                  <a:pt x="117145" y="117144"/>
                </a:cubicBezTo>
                <a:cubicBezTo>
                  <a:pt x="192151" y="42138"/>
                  <a:pt x="293881" y="0"/>
                  <a:pt x="399956" y="0"/>
                </a:cubicBezTo>
                <a:lnTo>
                  <a:pt x="2480365" y="0"/>
                </a:lnTo>
                <a:cubicBezTo>
                  <a:pt x="2586440" y="0"/>
                  <a:pt x="2688170" y="42138"/>
                  <a:pt x="2763176" y="117145"/>
                </a:cubicBezTo>
                <a:cubicBezTo>
                  <a:pt x="2838182" y="192151"/>
                  <a:pt x="2880320" y="293881"/>
                  <a:pt x="2880320" y="399956"/>
                </a:cubicBezTo>
                <a:lnTo>
                  <a:pt x="2880320" y="1999725"/>
                </a:lnTo>
                <a:cubicBezTo>
                  <a:pt x="2880320" y="2105800"/>
                  <a:pt x="2838182" y="2207530"/>
                  <a:pt x="2763176" y="2282536"/>
                </a:cubicBezTo>
                <a:cubicBezTo>
                  <a:pt x="2688170" y="2357542"/>
                  <a:pt x="2586440" y="2399680"/>
                  <a:pt x="2480365" y="2399680"/>
                </a:cubicBezTo>
                <a:lnTo>
                  <a:pt x="399955" y="2399680"/>
                </a:lnTo>
                <a:cubicBezTo>
                  <a:pt x="293880" y="2399680"/>
                  <a:pt x="192150" y="2357542"/>
                  <a:pt x="117144" y="2282536"/>
                </a:cubicBezTo>
                <a:cubicBezTo>
                  <a:pt x="42138" y="2207530"/>
                  <a:pt x="0" y="2105800"/>
                  <a:pt x="0" y="1999725"/>
                </a:cubicBezTo>
                <a:lnTo>
                  <a:pt x="0" y="399955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85012" tIns="136435" rIns="185012" bIns="136435" spcCol="1270" anchor="ctr"/>
          <a:lstStyle/>
          <a:p>
            <a:pPr algn="ctr" defTabSz="1133475">
              <a:lnSpc>
                <a:spcPct val="90000"/>
              </a:lnSpc>
              <a:spcAft>
                <a:spcPct val="35000"/>
              </a:spcAft>
              <a:defRPr/>
            </a:pPr>
            <a:r>
              <a:rPr lang="pt-BR" sz="2550" dirty="0"/>
              <a:t>Radicais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3000" y="1"/>
            <a:ext cx="464344" cy="73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aixaDeTexto 11"/>
          <p:cNvSpPr txBox="1"/>
          <p:nvPr/>
        </p:nvSpPr>
        <p:spPr>
          <a:xfrm>
            <a:off x="1143000" y="4953000"/>
            <a:ext cx="1061509" cy="213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788" dirty="0">
                <a:solidFill>
                  <a:schemeClr val="accent1"/>
                </a:solidFill>
              </a:rPr>
              <a:t>Prof. Sandro Andriow</a:t>
            </a:r>
          </a:p>
        </p:txBody>
      </p:sp>
    </p:spTree>
    <p:extLst>
      <p:ext uri="{BB962C8B-B14F-4D97-AF65-F5344CB8AC3E}">
        <p14:creationId xmlns:p14="http://schemas.microsoft.com/office/powerpoint/2010/main" val="346364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2033718" y="1296036"/>
          <a:ext cx="5832648" cy="3049353"/>
        </p:xfrm>
        <a:graphic>
          <a:graphicData uri="http://schemas.openxmlformats.org/drawingml/2006/table">
            <a:tbl>
              <a:tblPr/>
              <a:tblGrid>
                <a:gridCol w="1976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6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5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rgbClr val="FFFFFF"/>
                          </a:solidFill>
                          <a:latin typeface="Arial"/>
                          <a:ea typeface="Times New Roman"/>
                          <a:cs typeface="Arial"/>
                        </a:rPr>
                        <a:t>TIPOS DE MUDANÇA</a:t>
                      </a:r>
                      <a:endParaRPr lang="pt-BR" sz="14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rgbClr val="FFFFFF"/>
                          </a:solidFill>
                          <a:latin typeface="Arial"/>
                          <a:ea typeface="Times New Roman"/>
                          <a:cs typeface="Arial"/>
                        </a:rPr>
                        <a:t>CARACTERÍSTICAS</a:t>
                      </a:r>
                      <a:endParaRPr lang="pt-BR" sz="14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7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chemeClr val="accent1"/>
                          </a:solidFill>
                          <a:latin typeface="Arial"/>
                          <a:ea typeface="Times New Roman"/>
                          <a:cs typeface="Arial"/>
                        </a:rPr>
                        <a:t>INCREMENTAL</a:t>
                      </a:r>
                      <a:endParaRPr lang="pt-BR" sz="1500" b="1" dirty="0">
                        <a:solidFill>
                          <a:schemeClr val="accent1"/>
                        </a:solidFill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latin typeface="+mn-lt"/>
                        </a:rPr>
                        <a:t>Melhorias incrementais – a maioria dos casos.</a:t>
                      </a:r>
                      <a:endParaRPr lang="pt-BR" sz="14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chemeClr val="accent1"/>
                          </a:solidFill>
                          <a:latin typeface="Arial"/>
                          <a:ea typeface="Times New Roman"/>
                          <a:cs typeface="Arial"/>
                        </a:rPr>
                        <a:t>RADICAL</a:t>
                      </a:r>
                      <a:endParaRPr lang="pt-BR" sz="1500" b="1" dirty="0">
                        <a:solidFill>
                          <a:schemeClr val="accent1"/>
                        </a:solidFill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latin typeface="+mn-lt"/>
                        </a:rPr>
                        <a:t>Mudar algo radicalmente</a:t>
                      </a:r>
                      <a:endParaRPr lang="pt-BR" sz="14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3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chemeClr val="accent1"/>
                          </a:solidFill>
                          <a:latin typeface="Arial"/>
                          <a:ea typeface="Times New Roman"/>
                          <a:cs typeface="Arial"/>
                        </a:rPr>
                        <a:t>NOVO SISTEMA TECNOLÓGICO</a:t>
                      </a:r>
                      <a:endParaRPr lang="pt-BR" sz="1500" b="1" dirty="0">
                        <a:solidFill>
                          <a:schemeClr val="accent1"/>
                        </a:solidFill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+mn-lt"/>
                          <a:ea typeface="Times New Roman"/>
                          <a:cs typeface="Arial"/>
                        </a:rPr>
                        <a:t>Mudanças abrangentes que afetam mais de um setor e dão origem a novas atividades econômicas.</a:t>
                      </a:r>
                      <a:endParaRPr lang="pt-BR" sz="14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11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chemeClr val="accent1"/>
                          </a:solidFill>
                          <a:latin typeface="Arial"/>
                          <a:ea typeface="Times New Roman"/>
                          <a:cs typeface="Arial"/>
                        </a:rPr>
                        <a:t>NOVO PARADIGMA TECNO-ECONÔMICO</a:t>
                      </a:r>
                      <a:endParaRPr lang="pt-BR" sz="1500" dirty="0">
                        <a:solidFill>
                          <a:schemeClr val="accent1"/>
                        </a:solidFill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+mn-lt"/>
                          <a:ea typeface="Times New Roman"/>
                          <a:cs typeface="Arial"/>
                        </a:rPr>
                        <a:t>Mudanças que afetam toda a economia envolvendo mudanças técnicas e organizacionais, alterando produtos e processos, criando novas indústrias e estabelecendo trajetórias de inovações por várias décadas.</a:t>
                      </a:r>
                      <a:endParaRPr lang="pt-BR" sz="14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033718" y="4385741"/>
            <a:ext cx="4428492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900" b="1" dirty="0" bmk="_Toc220125437">
                <a:solidFill>
                  <a:schemeClr val="accent1"/>
                </a:solidFill>
                <a:latin typeface="Arial" pitchFamily="34" charset="0"/>
                <a:ea typeface="MS Mincho" pitchFamily="49" charset="-128"/>
                <a:cs typeface="Arial" pitchFamily="34" charset="0"/>
              </a:rPr>
              <a:t>Quadro 1 - Taxonomia das Mudanças Tecnológicas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900" b="1" dirty="0" bmk="_Toc220125437">
                <a:solidFill>
                  <a:schemeClr val="accent1"/>
                </a:solidFill>
                <a:latin typeface="Arial" pitchFamily="34" charset="0"/>
                <a:ea typeface="MS Mincho" pitchFamily="49" charset="-128"/>
                <a:cs typeface="Arial" pitchFamily="34" charset="0"/>
              </a:rPr>
              <a:t>Fonte: </a:t>
            </a:r>
            <a:r>
              <a:rPr lang="pt-BR" sz="900" dirty="0" bmk="_Toc220125437">
                <a:solidFill>
                  <a:schemeClr val="accent1"/>
                </a:solidFill>
                <a:latin typeface="Arial" pitchFamily="34" charset="0"/>
                <a:ea typeface="MS Mincho" pitchFamily="49" charset="-128"/>
                <a:cs typeface="Arial" pitchFamily="34" charset="0"/>
              </a:rPr>
              <a:t>Adaptado de Freeman e </a:t>
            </a:r>
            <a:r>
              <a:rPr lang="pt-BR" sz="900" dirty="0" err="1" bmk="_Toc220125437">
                <a:solidFill>
                  <a:schemeClr val="accent1"/>
                </a:solidFill>
                <a:latin typeface="Arial" pitchFamily="34" charset="0"/>
                <a:ea typeface="MS Mincho" pitchFamily="49" charset="-128"/>
                <a:cs typeface="Arial" pitchFamily="34" charset="0"/>
              </a:rPr>
              <a:t>Soete</a:t>
            </a:r>
            <a:r>
              <a:rPr lang="pt-BR" sz="900" dirty="0" bmk="_Toc220125437">
                <a:solidFill>
                  <a:schemeClr val="accent1"/>
                </a:solidFill>
                <a:latin typeface="Arial" pitchFamily="34" charset="0"/>
                <a:ea typeface="MS Mincho" pitchFamily="49" charset="-128"/>
                <a:cs typeface="Arial" pitchFamily="34" charset="0"/>
              </a:rPr>
              <a:t> (1997)</a:t>
            </a:r>
            <a:endParaRPr lang="pt-BR" sz="900" dirty="0" bmk="_Toc220125437">
              <a:latin typeface="Arial" pitchFamily="34" charset="0"/>
              <a:ea typeface="MS Mincho" pitchFamily="49" charset="-128"/>
              <a:cs typeface="Arial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465766" y="80505"/>
            <a:ext cx="4806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b="1" dirty="0">
                <a:solidFill>
                  <a:schemeClr val="accent1"/>
                </a:solidFill>
              </a:rPr>
              <a:t>“Inovar é destruir o velho pra construir o novo”</a:t>
            </a:r>
            <a:endParaRPr lang="pt-BR" sz="21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1640" y="58316"/>
            <a:ext cx="7355160" cy="857250"/>
          </a:xfrm>
        </p:spPr>
        <p:txBody>
          <a:bodyPr/>
          <a:lstStyle/>
          <a:p>
            <a:r>
              <a:rPr lang="pt-BR" sz="4000" dirty="0"/>
              <a:t>Inovação Radical x Incremental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4806" t="36168" r="28784" b="23522"/>
          <a:stretch>
            <a:fillRect/>
          </a:stretch>
        </p:blipFill>
        <p:spPr bwMode="auto">
          <a:xfrm>
            <a:off x="2051720" y="685140"/>
            <a:ext cx="4536504" cy="2462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 l="24155" t="32850" r="22705" b="43962"/>
          <a:stretch>
            <a:fillRect/>
          </a:stretch>
        </p:blipFill>
        <p:spPr bwMode="auto">
          <a:xfrm>
            <a:off x="971600" y="3075806"/>
            <a:ext cx="6912768" cy="188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24585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03748" y="206375"/>
            <a:ext cx="5076564" cy="857250"/>
          </a:xfrm>
        </p:spPr>
        <p:txBody>
          <a:bodyPr>
            <a:noAutofit/>
          </a:bodyPr>
          <a:lstStyle/>
          <a:p>
            <a:r>
              <a:rPr lang="pt-BR" sz="2700" b="1" dirty="0">
                <a:solidFill>
                  <a:schemeClr val="accent1"/>
                </a:solidFill>
              </a:rPr>
              <a:t>Forças que influenciam o cenário competitivo: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707654"/>
            <a:ext cx="7992888" cy="2754306"/>
          </a:xfrm>
        </p:spPr>
        <p:txBody>
          <a:bodyPr/>
          <a:lstStyle/>
          <a:p>
            <a:pPr lvl="0"/>
            <a:r>
              <a:rPr lang="pt-BR" dirty="0"/>
              <a:t>Globalização e o fornecimento de tecnologia.</a:t>
            </a:r>
          </a:p>
          <a:p>
            <a:pPr lvl="0"/>
            <a:r>
              <a:rPr lang="pt-BR" dirty="0"/>
              <a:t>Tecnologias que permitem o modo virtual de trabalho.</a:t>
            </a:r>
          </a:p>
          <a:p>
            <a:pPr lvl="0"/>
            <a:r>
              <a:rPr lang="pt-BR" dirty="0"/>
              <a:t>Sustentabilidade.</a:t>
            </a:r>
          </a:p>
          <a:p>
            <a:pPr lvl="0"/>
            <a:r>
              <a:rPr lang="pt-BR" dirty="0"/>
              <a:t>Rede de negócios como fator competitivo.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57754" y="206375"/>
            <a:ext cx="5300346" cy="857250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Quatro fases para a concretização do processo de inovação</a:t>
            </a:r>
            <a:endParaRPr lang="pt-BR" sz="2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31640" y="1491630"/>
            <a:ext cx="7488832" cy="286231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pt-BR" dirty="0"/>
              <a:t>Estudar os ambientes interno e externo.</a:t>
            </a:r>
          </a:p>
          <a:p>
            <a:pPr lvl="0"/>
            <a:r>
              <a:rPr lang="pt-BR" dirty="0"/>
              <a:t>Selecionar um alvo para inovar, não tentar inovar tudo ao mesmo tempo.</a:t>
            </a:r>
          </a:p>
          <a:p>
            <a:pPr lvl="0"/>
            <a:r>
              <a:rPr lang="pt-BR" dirty="0"/>
              <a:t>Fornecer recursos para inovar – conhecimento.</a:t>
            </a:r>
          </a:p>
          <a:p>
            <a:pPr lvl="0"/>
            <a:r>
              <a:rPr lang="pt-BR" dirty="0"/>
              <a:t>Implementar a inovação.</a:t>
            </a:r>
          </a:p>
          <a:p>
            <a:pPr lvl="0"/>
            <a:r>
              <a:rPr lang="pt-BR" dirty="0"/>
              <a:t>Fase opcional – Reflexão sobre as fases anteriores e experiências de sucesso e fracasso</a:t>
            </a:r>
            <a:r>
              <a:rPr lang="pt-BR" sz="1800" dirty="0"/>
              <a:t>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547664" y="4505870"/>
            <a:ext cx="18886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50" dirty="0"/>
              <a:t>(TIDD; BESSANT; PAVITT; 2008)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/>
              <a:t>Inovação - Conceito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8662" y="1200151"/>
            <a:ext cx="8001056" cy="3394075"/>
          </a:xfrm>
        </p:spPr>
        <p:txBody>
          <a:bodyPr/>
          <a:lstStyle/>
          <a:p>
            <a:r>
              <a:rPr lang="pt-BR" sz="3600" dirty="0"/>
              <a:t>Freeman (1982):</a:t>
            </a:r>
          </a:p>
          <a:p>
            <a:r>
              <a:rPr lang="pt-BR" sz="3600" b="1" dirty="0"/>
              <a:t>Inovação é o processo de tornar oportunidades em novas ideias e colocá-las em prática de uso extensivo.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1604" y="357172"/>
            <a:ext cx="6929486" cy="857250"/>
          </a:xfrm>
        </p:spPr>
        <p:txBody>
          <a:bodyPr/>
          <a:lstStyle/>
          <a:p>
            <a:r>
              <a:rPr lang="pt-BR" sz="4800" dirty="0"/>
              <a:t>Inovação - Conceito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2910" y="1428742"/>
            <a:ext cx="8429652" cy="2808294"/>
          </a:xfrm>
        </p:spPr>
        <p:txBody>
          <a:bodyPr/>
          <a:lstStyle/>
          <a:p>
            <a:r>
              <a:rPr lang="pt-BR" sz="3600" dirty="0"/>
              <a:t>São atividades técnicas, concepção, desenvolvimento e gestão que </a:t>
            </a:r>
            <a:r>
              <a:rPr lang="pt-BR" sz="3600" b="1" dirty="0">
                <a:solidFill>
                  <a:schemeClr val="tx2"/>
                </a:solidFill>
              </a:rPr>
              <a:t>resulta na comercialização de novos (ou melhorados) produtos, ou na primeira utilização de novos (ou melhorados) processos</a:t>
            </a:r>
            <a:r>
              <a:rPr lang="pt-BR" sz="3600" dirty="0"/>
              <a:t>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://thumb1.shutterstock.com/display_pic_with_logo/501730/130862018/stock-photo-businessman-attracts-money-with-a-large-magnet-130862018.jpg"/>
          <p:cNvPicPr>
            <a:picLocks noChangeAspect="1" noChangeArrowheads="1"/>
          </p:cNvPicPr>
          <p:nvPr/>
        </p:nvPicPr>
        <p:blipFill>
          <a:blip r:embed="rId2" cstate="print">
            <a:lum bright="3000" contrast="-9000"/>
          </a:blip>
          <a:srcRect/>
          <a:stretch>
            <a:fillRect/>
          </a:stretch>
        </p:blipFill>
        <p:spPr bwMode="auto">
          <a:xfrm>
            <a:off x="5929322" y="1785932"/>
            <a:ext cx="2928958" cy="223902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58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85786" y="1357304"/>
            <a:ext cx="7000924" cy="3308360"/>
          </a:xfrm>
        </p:spPr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É a concepção de valor para uma empresa.</a:t>
            </a:r>
          </a:p>
          <a:p>
            <a:r>
              <a:rPr lang="pt-BR" b="1" dirty="0">
                <a:solidFill>
                  <a:srgbClr val="FF0000"/>
                </a:solidFill>
              </a:rPr>
              <a:t>Quando uma empresa inova ela gera valor para seus clientes e captura valor.</a:t>
            </a:r>
          </a:p>
          <a:p>
            <a:r>
              <a:rPr lang="pt-BR" b="1" dirty="0">
                <a:solidFill>
                  <a:srgbClr val="FF0000"/>
                </a:solidFill>
              </a:rPr>
              <a:t>É a exploração bem sucedida de novas ideias.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/>
              <a:t>Inovação - Conceito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85786" y="1357304"/>
            <a:ext cx="8001056" cy="3308360"/>
          </a:xfrm>
        </p:spPr>
        <p:txBody>
          <a:bodyPr/>
          <a:lstStyle/>
          <a:p>
            <a:r>
              <a:rPr lang="pt-BR" dirty="0"/>
              <a:t>Para </a:t>
            </a:r>
            <a:r>
              <a:rPr lang="pt-BR" dirty="0" err="1"/>
              <a:t>Zogbi</a:t>
            </a:r>
            <a:r>
              <a:rPr lang="pt-BR" dirty="0"/>
              <a:t> (2014) criatividade possui diversos significados: </a:t>
            </a:r>
          </a:p>
          <a:p>
            <a:r>
              <a:rPr lang="pt-BR" b="1" dirty="0">
                <a:solidFill>
                  <a:schemeClr val="tx2"/>
                </a:solidFill>
              </a:rPr>
              <a:t>“</a:t>
            </a:r>
            <a:r>
              <a:rPr lang="pt-BR" b="1" dirty="0" err="1">
                <a:solidFill>
                  <a:schemeClr val="tx2"/>
                </a:solidFill>
              </a:rPr>
              <a:t>Ideias</a:t>
            </a:r>
            <a:r>
              <a:rPr lang="pt-BR" b="1" dirty="0">
                <a:solidFill>
                  <a:schemeClr val="tx2"/>
                </a:solidFill>
              </a:rPr>
              <a:t> Inovadoras”, “Expressão Artística”, “Algo Inédito”, “A solução de um problema” ou um “Processo para se atingir um objetivo”</a:t>
            </a:r>
            <a:r>
              <a:rPr lang="pt-BR" b="1" dirty="0"/>
              <a:t>.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b="1" dirty="0"/>
              <a:t>Para inovar é preciso </a:t>
            </a:r>
            <a:r>
              <a:rPr lang="pt-BR" sz="4800" b="1" dirty="0">
                <a:solidFill>
                  <a:srgbClr val="FF0000"/>
                </a:solidFill>
              </a:rPr>
              <a:t>CRIATIVIDADE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email"/>
          <a:srcRect l="15647" t="11438" r="14069" b="6250"/>
          <a:stretch>
            <a:fillRect/>
          </a:stretch>
        </p:blipFill>
        <p:spPr bwMode="auto">
          <a:xfrm>
            <a:off x="1385646" y="303498"/>
            <a:ext cx="6426714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/>
              <a:t>Papel do Governo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928662" y="1200151"/>
            <a:ext cx="8001056" cy="3228987"/>
          </a:xfrm>
        </p:spPr>
        <p:txBody>
          <a:bodyPr/>
          <a:lstStyle/>
          <a:p>
            <a:pPr algn="just"/>
            <a:r>
              <a:rPr lang="pt-BR" b="1" dirty="0"/>
              <a:t>Promover  e apoiar a Inovação no país.</a:t>
            </a:r>
          </a:p>
          <a:p>
            <a:pPr algn="just"/>
            <a:r>
              <a:rPr lang="pt-BR" b="1" dirty="0"/>
              <a:t>Sistema Nacional de Inovação – SNI - rede de instituições públicas e privadas que interagem para promover o desenvolvimento científico e tecnológico de um país</a:t>
            </a:r>
            <a:r>
              <a:rPr lang="pt-BR" dirty="0"/>
              <a:t>.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/>
              <a:t>SNI Inclui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028704" y="1200151"/>
            <a:ext cx="7758138" cy="3394075"/>
          </a:xfrm>
        </p:spPr>
        <p:txBody>
          <a:bodyPr/>
          <a:lstStyle/>
          <a:p>
            <a:r>
              <a:rPr lang="pt-BR" b="1" dirty="0"/>
              <a:t>Empresas, Associações Empresariais, Universidades, Escolas Técnicas, Institutos de Pesquisa, Governo, Agências de Fomento e Agências Reguladoras, em um esforço de geração, importação, modificação, adaptação e difusão de inovações tecnológicas.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5852" y="206375"/>
            <a:ext cx="7400948" cy="857250"/>
          </a:xfrm>
        </p:spPr>
        <p:txBody>
          <a:bodyPr/>
          <a:lstStyle/>
          <a:p>
            <a:r>
              <a:rPr lang="pt-BR" sz="4800" dirty="0"/>
              <a:t>SNI – Sistema Nacional de Inovação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028704" y="1491630"/>
            <a:ext cx="7758138" cy="3102596"/>
          </a:xfrm>
        </p:spPr>
        <p:txBody>
          <a:bodyPr/>
          <a:lstStyle/>
          <a:p>
            <a:r>
              <a:rPr lang="pt-BR" dirty="0"/>
              <a:t>Países desenvolvidos, Estados Unidos, Alemanha, Japão, França, Reino Unido e Itália, </a:t>
            </a:r>
            <a:r>
              <a:rPr lang="pt-BR" b="1" dirty="0">
                <a:solidFill>
                  <a:srgbClr val="FF0000"/>
                </a:solidFill>
              </a:rPr>
              <a:t>possuem </a:t>
            </a:r>
            <a:r>
              <a:rPr lang="pt-BR" b="1" dirty="0" err="1">
                <a:solidFill>
                  <a:srgbClr val="FF0000"/>
                </a:solidFill>
              </a:rPr>
              <a:t>SNIs</a:t>
            </a:r>
            <a:r>
              <a:rPr lang="pt-BR" b="1" dirty="0">
                <a:solidFill>
                  <a:srgbClr val="FF0000"/>
                </a:solidFill>
              </a:rPr>
              <a:t> maduros, capazes de mantê-los na fronteira tecnológica internacional</a:t>
            </a:r>
            <a:r>
              <a:rPr lang="pt-BR" dirty="0"/>
              <a:t>.</a:t>
            </a:r>
            <a:endParaRPr lang="pt-BR" b="1" dirty="0"/>
          </a:p>
        </p:txBody>
      </p:sp>
      <p:sp>
        <p:nvSpPr>
          <p:cNvPr id="5" name="Retângulo 4"/>
          <p:cNvSpPr/>
          <p:nvPr/>
        </p:nvSpPr>
        <p:spPr>
          <a:xfrm>
            <a:off x="2987824" y="4659982"/>
            <a:ext cx="28392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err="1"/>
              <a:t>Patel</a:t>
            </a:r>
            <a:r>
              <a:rPr lang="pt-BR" sz="1100" dirty="0"/>
              <a:t> e </a:t>
            </a:r>
            <a:r>
              <a:rPr lang="pt-BR" sz="1100" dirty="0" err="1"/>
              <a:t>Pavitt</a:t>
            </a:r>
            <a:r>
              <a:rPr lang="pt-BR" sz="1100" dirty="0"/>
              <a:t> (1994) </a:t>
            </a:r>
            <a:r>
              <a:rPr lang="pt-BR" sz="1100" i="1" dirty="0"/>
              <a:t>apud</a:t>
            </a:r>
            <a:r>
              <a:rPr lang="pt-BR" sz="1100" dirty="0"/>
              <a:t> </a:t>
            </a:r>
            <a:r>
              <a:rPr lang="pt-BR" sz="1100" dirty="0" err="1"/>
              <a:t>Sbragia</a:t>
            </a:r>
            <a:r>
              <a:rPr lang="pt-BR" sz="1100" dirty="0"/>
              <a:t> </a:t>
            </a:r>
            <a:r>
              <a:rPr lang="pt-BR" sz="1100" dirty="0" err="1"/>
              <a:t>et</a:t>
            </a:r>
            <a:r>
              <a:rPr lang="pt-BR" sz="1100" dirty="0"/>
              <a:t> al. (2006)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028704" y="1200151"/>
            <a:ext cx="7758138" cy="3394075"/>
          </a:xfrm>
        </p:spPr>
        <p:txBody>
          <a:bodyPr/>
          <a:lstStyle/>
          <a:p>
            <a:r>
              <a:rPr lang="pt-BR" dirty="0"/>
              <a:t>Suécia, Dinamarca, Holanda, </a:t>
            </a:r>
            <a:r>
              <a:rPr lang="pt-BR" dirty="0" err="1"/>
              <a:t>Suiça</a:t>
            </a:r>
            <a:r>
              <a:rPr lang="pt-BR" dirty="0"/>
              <a:t>, Coréia do Sul e Taiwan, e </a:t>
            </a:r>
            <a:r>
              <a:rPr lang="pt-BR" b="1" dirty="0">
                <a:solidFill>
                  <a:srgbClr val="FF0000"/>
                </a:solidFill>
              </a:rPr>
              <a:t>estão voltados basicamente à difusão (transmissão) da inovação, com forte capacidade doméstica de absorver os avanços técnicos gerados nos sistemas maduros</a:t>
            </a:r>
            <a:r>
              <a:rPr lang="pt-BR" dirty="0"/>
              <a:t>.</a:t>
            </a:r>
            <a:endParaRPr lang="pt-BR" b="1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403648" y="206375"/>
            <a:ext cx="7283152" cy="857250"/>
          </a:xfrm>
        </p:spPr>
        <p:txBody>
          <a:bodyPr/>
          <a:lstStyle/>
          <a:p>
            <a:r>
              <a:rPr lang="pt-BR" sz="4800" dirty="0"/>
              <a:t>SNI – Sistema Nacional de Inovação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987824" y="4659982"/>
            <a:ext cx="28392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err="1"/>
              <a:t>Patel</a:t>
            </a:r>
            <a:r>
              <a:rPr lang="pt-BR" sz="1100" dirty="0"/>
              <a:t> e </a:t>
            </a:r>
            <a:r>
              <a:rPr lang="pt-BR" sz="1100" dirty="0" err="1"/>
              <a:t>Pavitt</a:t>
            </a:r>
            <a:r>
              <a:rPr lang="pt-BR" sz="1100" dirty="0"/>
              <a:t> (1994) </a:t>
            </a:r>
            <a:r>
              <a:rPr lang="pt-BR" sz="1100" i="1" dirty="0"/>
              <a:t>apud</a:t>
            </a:r>
            <a:r>
              <a:rPr lang="pt-BR" sz="1100" dirty="0"/>
              <a:t> </a:t>
            </a:r>
            <a:r>
              <a:rPr lang="pt-BR" sz="1100" dirty="0" err="1"/>
              <a:t>Sbragia</a:t>
            </a:r>
            <a:r>
              <a:rPr lang="pt-BR" sz="1100" dirty="0"/>
              <a:t> </a:t>
            </a:r>
            <a:r>
              <a:rPr lang="pt-BR" sz="1100" dirty="0" err="1"/>
              <a:t>et</a:t>
            </a:r>
            <a:r>
              <a:rPr lang="pt-BR" sz="1100" dirty="0"/>
              <a:t> al. (2006)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971600" y="1347614"/>
            <a:ext cx="7992888" cy="3174604"/>
          </a:xfrm>
        </p:spPr>
        <p:txBody>
          <a:bodyPr/>
          <a:lstStyle/>
          <a:p>
            <a:r>
              <a:rPr lang="pt-BR" dirty="0"/>
              <a:t>Já os países em desenvolvimento, caso do Brasil, Argentina, México, China e Índia, </a:t>
            </a:r>
            <a:r>
              <a:rPr lang="pt-BR" dirty="0">
                <a:solidFill>
                  <a:srgbClr val="FF0000"/>
                </a:solidFill>
              </a:rPr>
              <a:t>em geral,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possuem sistemas incompletos, com infraestrutura tecnológica reduzida, possuem sistemas de Ciência e Tecnologia - </a:t>
            </a:r>
            <a:r>
              <a:rPr lang="pt-BR" dirty="0" err="1">
                <a:solidFill>
                  <a:srgbClr val="FF0000"/>
                </a:solidFill>
              </a:rPr>
              <a:t>C&amp;T</a:t>
            </a:r>
            <a:r>
              <a:rPr lang="pt-BR" dirty="0">
                <a:solidFill>
                  <a:srgbClr val="FF0000"/>
                </a:solidFill>
              </a:rPr>
              <a:t>, mas não os transformaram ainda em efetivos sistemas de inovação</a:t>
            </a:r>
            <a:r>
              <a:rPr lang="pt-BR" dirty="0"/>
              <a:t>.</a:t>
            </a:r>
            <a:endParaRPr lang="pt-BR" b="1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259632" y="206375"/>
            <a:ext cx="7427168" cy="857250"/>
          </a:xfrm>
        </p:spPr>
        <p:txBody>
          <a:bodyPr/>
          <a:lstStyle/>
          <a:p>
            <a:r>
              <a:rPr lang="pt-BR" sz="4800" dirty="0"/>
              <a:t>SNI – Sistema Nacional de Inovação</a:t>
            </a:r>
          </a:p>
        </p:txBody>
      </p:sp>
      <p:sp>
        <p:nvSpPr>
          <p:cNvPr id="7" name="Retângulo 6"/>
          <p:cNvSpPr/>
          <p:nvPr/>
        </p:nvSpPr>
        <p:spPr>
          <a:xfrm>
            <a:off x="2987824" y="4830420"/>
            <a:ext cx="28392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err="1"/>
              <a:t>Patel</a:t>
            </a:r>
            <a:r>
              <a:rPr lang="pt-BR" sz="1100" dirty="0"/>
              <a:t> e </a:t>
            </a:r>
            <a:r>
              <a:rPr lang="pt-BR" sz="1100" dirty="0" err="1"/>
              <a:t>Pavitt</a:t>
            </a:r>
            <a:r>
              <a:rPr lang="pt-BR" sz="1100" dirty="0"/>
              <a:t> (1994) </a:t>
            </a:r>
            <a:r>
              <a:rPr lang="pt-BR" sz="1100" i="1" dirty="0"/>
              <a:t>apud</a:t>
            </a:r>
            <a:r>
              <a:rPr lang="pt-BR" sz="1100" dirty="0"/>
              <a:t> </a:t>
            </a:r>
            <a:r>
              <a:rPr lang="pt-BR" sz="1100" dirty="0" err="1"/>
              <a:t>Sbragia</a:t>
            </a:r>
            <a:r>
              <a:rPr lang="pt-BR" sz="1100" dirty="0"/>
              <a:t> </a:t>
            </a:r>
            <a:r>
              <a:rPr lang="pt-BR" sz="1100" dirty="0" err="1"/>
              <a:t>et</a:t>
            </a:r>
            <a:r>
              <a:rPr lang="pt-BR" sz="1100" dirty="0"/>
              <a:t> al. (2006)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No modelo da Hélice Tripla as empresas estão no centro de uma sólida rede de interações e determinam a velocidade e a direção do processo de inovação e mudança tecnológica, operando como agentes do desenvolvimento local/regional. O governo e as universidades e institutos de pesquisa estão ligados fortemente a essa rede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142858"/>
            <a:ext cx="5929354" cy="4331948"/>
          </a:xfrm>
          <a:prstGeom prst="rect">
            <a:avLst/>
          </a:prstGeom>
          <a:noFill/>
        </p:spPr>
      </p:pic>
      <p:sp>
        <p:nvSpPr>
          <p:cNvPr id="6" name="Retângulo 5"/>
          <p:cNvSpPr/>
          <p:nvPr/>
        </p:nvSpPr>
        <p:spPr>
          <a:xfrm>
            <a:off x="2786050" y="43577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Hélice Tripla</a:t>
            </a:r>
            <a:br>
              <a:rPr lang="pt-BR" dirty="0"/>
            </a:br>
            <a:r>
              <a:rPr lang="pt-BR" dirty="0"/>
              <a:t>Fonte: </a:t>
            </a:r>
            <a:r>
              <a:rPr lang="pt-BR" dirty="0" err="1"/>
              <a:t>Sbragia</a:t>
            </a:r>
            <a:r>
              <a:rPr lang="pt-BR" dirty="0"/>
              <a:t> </a:t>
            </a:r>
            <a:r>
              <a:rPr lang="pt-BR" dirty="0" err="1"/>
              <a:t>et</a:t>
            </a:r>
            <a:r>
              <a:rPr lang="pt-BR" dirty="0"/>
              <a:t> al. (2006)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Um dos indicadores usados para medir o desempenho de um país no que diz respeito à inovação tecnológica é o ranking Global de Competitividade divulgado pelo Fórum Econômico Mundial (WEF) que, no Brasil, conta com a parceria da Fundação Dom Cabral, responsável pela coleta e análise dos dados do país..o Índice de Competitividade Mundial 2014 (World Competitiveness Yearbook - WCY) aponta que o Brasil caiu três posições em relação a 2013, ocupando o 54º lugar no ranking geral composto por 60 países. O Brasil está à frente apenas de Eslovênia, Bulgária, Grécia, Argentina, Croácia e Venezuela ¿ a última colocada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67452"/>
            <a:ext cx="4429156" cy="4552188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1785918" y="4487305"/>
            <a:ext cx="6072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/>
              <a:t>Economias mais competitivas - World </a:t>
            </a:r>
            <a:r>
              <a:rPr lang="pt-BR" sz="1600" b="1" dirty="0" err="1"/>
              <a:t>Competitiveness</a:t>
            </a:r>
            <a:r>
              <a:rPr lang="pt-BR" sz="1600" b="1" dirty="0"/>
              <a:t> </a:t>
            </a:r>
            <a:r>
              <a:rPr lang="pt-BR" sz="1600" b="1" dirty="0" err="1"/>
              <a:t>Yearbook</a:t>
            </a:r>
            <a:r>
              <a:rPr lang="pt-BR" sz="1600" b="1" dirty="0"/>
              <a:t> 2014</a:t>
            </a:r>
            <a:br>
              <a:rPr lang="pt-BR" sz="1600" b="1" dirty="0"/>
            </a:br>
            <a:r>
              <a:rPr lang="pt-BR" sz="1600" b="1" dirty="0"/>
              <a:t>Fonte: Fundação Dom Cabral (2014)</a:t>
            </a:r>
          </a:p>
        </p:txBody>
      </p:sp>
      <p:sp>
        <p:nvSpPr>
          <p:cNvPr id="6" name="Retângulo 5"/>
          <p:cNvSpPr/>
          <p:nvPr/>
        </p:nvSpPr>
        <p:spPr>
          <a:xfrm>
            <a:off x="6286512" y="1571618"/>
            <a:ext cx="27146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Baseia-se em:</a:t>
            </a:r>
          </a:p>
          <a:p>
            <a:pPr>
              <a:buFont typeface="Arial" pitchFamily="34" charset="0"/>
              <a:buChar char="•"/>
            </a:pPr>
            <a:r>
              <a:rPr lang="pt-BR" b="1" dirty="0"/>
              <a:t> Performance Econômica,</a:t>
            </a:r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b="1" dirty="0"/>
              <a:t> Eficiência do Governo,</a:t>
            </a:r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b="1" dirty="0"/>
              <a:t> Eficiência dos Negócios</a:t>
            </a:r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b="1" dirty="0"/>
              <a:t> </a:t>
            </a:r>
            <a:r>
              <a:rPr lang="pt-BR" b="1" dirty="0" err="1"/>
              <a:t>Infraestrutura</a:t>
            </a:r>
            <a:r>
              <a:rPr lang="pt-BR" b="1" dirty="0"/>
              <a:t>.</a:t>
            </a:r>
            <a:endParaRPr lang="pt-BR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o mundo a noite">
            <a:extLst>
              <a:ext uri="{FF2B5EF4-FFF2-40B4-BE49-F238E27FC236}">
                <a16:creationId xmlns:a16="http://schemas.microsoft.com/office/drawing/2014/main" id="{4CA91FE2-D724-4838-9679-0CC3FFDDFC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9316"/>
            <a:ext cx="8682336" cy="488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D21990-69FC-4739-BE1F-87AE2C19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011910"/>
            <a:ext cx="8538320" cy="857250"/>
          </a:xfrm>
        </p:spPr>
        <p:txBody>
          <a:bodyPr/>
          <a:lstStyle/>
          <a:p>
            <a:r>
              <a:rPr lang="pt-BR" sz="3200" dirty="0">
                <a:solidFill>
                  <a:srgbClr val="FF0000"/>
                </a:solidFill>
                <a:latin typeface="Algerian" panose="04020705040A02060702" pitchFamily="82" charset="0"/>
              </a:rPr>
              <a:t>O mundo a noite</a:t>
            </a:r>
          </a:p>
        </p:txBody>
      </p:sp>
    </p:spTree>
    <p:extLst>
      <p:ext uri="{BB962C8B-B14F-4D97-AF65-F5344CB8AC3E}">
        <p14:creationId xmlns:p14="http://schemas.microsoft.com/office/powerpoint/2010/main" val="19003543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/>
              <a:t>Inovação no Mundo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1538" y="1200151"/>
            <a:ext cx="7615262" cy="3394075"/>
          </a:xfrm>
        </p:spPr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Organização de Cooperação e Desenvolvimento Econômico – OCDE</a:t>
            </a:r>
            <a:r>
              <a:rPr lang="pt-BR" dirty="0"/>
              <a:t> :</a:t>
            </a:r>
          </a:p>
          <a:p>
            <a:r>
              <a:rPr lang="pt-BR" b="1" dirty="0"/>
              <a:t>Fórum único onde governos trabalham em conjunto para resolver os desafios econômicos, sociais e ambientais referentes à globalização</a:t>
            </a:r>
            <a:r>
              <a:rPr lang="pt-BR" dirty="0"/>
              <a:t>.</a:t>
            </a:r>
          </a:p>
        </p:txBody>
      </p:sp>
      <p:pic>
        <p:nvPicPr>
          <p:cNvPr id="31748" name="Picture 4" descr="C:\Users\Antonio\AppData\Local\Microsoft\Windows\INetCache\IE\12JH52NJ\mundo[1]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3714758"/>
            <a:ext cx="1214446" cy="1214446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643174" y="4572014"/>
            <a:ext cx="3673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Site da OCDE - http://www.oecd.org/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/>
              <a:t>Inovação no Mundo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7224" y="1200151"/>
            <a:ext cx="8072494" cy="3394075"/>
          </a:xfrm>
        </p:spPr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A OCDE criou os Manuais </a:t>
            </a:r>
            <a:r>
              <a:rPr lang="pt-BR" b="1" dirty="0" err="1">
                <a:solidFill>
                  <a:schemeClr val="tx2"/>
                </a:solidFill>
              </a:rPr>
              <a:t>Frascati</a:t>
            </a:r>
            <a:r>
              <a:rPr lang="pt-BR" b="1" dirty="0">
                <a:solidFill>
                  <a:schemeClr val="tx2"/>
                </a:solidFill>
              </a:rPr>
              <a:t> e Oslo que são publicações com o objetivo de orientar e padronizar conceitos, metodologias e construção de estatísticas e indicadores de pesquisa e desenvolvimento de países industrializados.</a:t>
            </a:r>
          </a:p>
        </p:txBody>
      </p:sp>
      <p:pic>
        <p:nvPicPr>
          <p:cNvPr id="4" name="Picture 4" descr="C:\Users\Antonio\AppData\Local\Microsoft\Windows\INetCache\IE\12JH52NJ\mundo[1]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3786196"/>
            <a:ext cx="1214446" cy="12144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email"/>
          <a:srcRect l="15647" t="12422" r="14069" b="6250"/>
          <a:stretch>
            <a:fillRect/>
          </a:stretch>
        </p:blipFill>
        <p:spPr bwMode="auto">
          <a:xfrm>
            <a:off x="1385646" y="249492"/>
            <a:ext cx="6426714" cy="44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/>
              <a:t>Inovação no Mundo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7224" y="1200151"/>
            <a:ext cx="8072494" cy="3394075"/>
          </a:xfrm>
        </p:spPr>
        <p:txBody>
          <a:bodyPr/>
          <a:lstStyle/>
          <a:p>
            <a:r>
              <a:rPr lang="pt-BR" b="1" dirty="0"/>
              <a:t>O Brasil não faz parte dos países membros da OCDE, porém, deve se espelhar neste manual para possibilitar o desenvolvimento das empresas e do país. </a:t>
            </a:r>
          </a:p>
          <a:p>
            <a:r>
              <a:rPr lang="pt-BR" b="1" dirty="0"/>
              <a:t>O principal aspecto esta no governo analisar os principais itens citados pelo manual para o desenvolvimento de inovações. </a:t>
            </a:r>
            <a:endParaRPr lang="pt-BR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/>
              <a:t>Papel do Governo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7224" y="1200151"/>
            <a:ext cx="8072494" cy="3394075"/>
          </a:xfrm>
        </p:spPr>
        <p:txBody>
          <a:bodyPr/>
          <a:lstStyle/>
          <a:p>
            <a:r>
              <a:rPr lang="pt-BR" b="1" dirty="0"/>
              <a:t>Construir um SNI sólido capaz de propiciar a formação de organizações e empresas sólidas capazes de competir em escala global além de contribuir para o desenvolvimento tecnológico e social do país. </a:t>
            </a:r>
            <a:endParaRPr lang="pt-BR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/>
              <a:t>Inovação Tecnológica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7224" y="1200151"/>
            <a:ext cx="8072494" cy="3394075"/>
          </a:xfrm>
        </p:spPr>
        <p:txBody>
          <a:bodyPr/>
          <a:lstStyle/>
          <a:p>
            <a:r>
              <a:rPr lang="pt-BR" dirty="0"/>
              <a:t>Inovação tecnológica é toda a novidade implantada pelo o setor produtivo, por meio de pesquisas ou investimentos, que aumenta a eficiência do processo produtivo ou que implica em um novo ou aprimorado produto. </a:t>
            </a:r>
            <a:endParaRPr lang="pt-BR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figura apresenta os nove maiores pólos tecnológicos mundiais."/>
          <p:cNvPicPr>
            <a:picLocks noChangeAspect="1" noChangeArrowheads="1"/>
          </p:cNvPicPr>
          <p:nvPr/>
        </p:nvPicPr>
        <p:blipFill>
          <a:blip r:embed="rId2" cstate="print"/>
          <a:srcRect b="50000"/>
          <a:stretch>
            <a:fillRect/>
          </a:stretch>
        </p:blipFill>
        <p:spPr bwMode="auto">
          <a:xfrm>
            <a:off x="1835696" y="72008"/>
            <a:ext cx="5797784" cy="3435846"/>
          </a:xfrm>
          <a:prstGeom prst="rect">
            <a:avLst/>
          </a:prstGeom>
          <a:noFill/>
        </p:spPr>
      </p:pic>
      <p:pic>
        <p:nvPicPr>
          <p:cNvPr id="1028" name="Picture 4" descr="A figura apresenta os nove maiores pólos tecnológicos mundiais."/>
          <p:cNvPicPr>
            <a:picLocks noChangeAspect="1" noChangeArrowheads="1"/>
          </p:cNvPicPr>
          <p:nvPr/>
        </p:nvPicPr>
        <p:blipFill>
          <a:blip r:embed="rId2" cstate="print"/>
          <a:srcRect t="49330"/>
          <a:stretch>
            <a:fillRect/>
          </a:stretch>
        </p:blipFill>
        <p:spPr bwMode="auto">
          <a:xfrm>
            <a:off x="3563888" y="3003798"/>
            <a:ext cx="3237348" cy="19442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l="22459" t="20804" r="20804" b="14894"/>
          <a:stretch>
            <a:fillRect/>
          </a:stretch>
        </p:blipFill>
        <p:spPr bwMode="auto">
          <a:xfrm>
            <a:off x="2081370" y="1203598"/>
            <a:ext cx="5442958" cy="385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475656" y="206375"/>
            <a:ext cx="6624736" cy="857250"/>
          </a:xfrm>
        </p:spPr>
        <p:txBody>
          <a:bodyPr/>
          <a:lstStyle/>
          <a:p>
            <a:r>
              <a:rPr lang="pt-BR" sz="4800" dirty="0"/>
              <a:t>Empresas mais inovadoras - 2014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9672" y="206375"/>
            <a:ext cx="6768752" cy="857250"/>
          </a:xfrm>
        </p:spPr>
        <p:txBody>
          <a:bodyPr/>
          <a:lstStyle/>
          <a:p>
            <a:r>
              <a:rPr lang="pt-BR" sz="4800" dirty="0"/>
              <a:t>Empresas mais inovadoras no Brasil - 2014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25000" t="31094" r="31250" b="36094"/>
          <a:stretch>
            <a:fillRect/>
          </a:stretch>
        </p:blipFill>
        <p:spPr bwMode="auto">
          <a:xfrm>
            <a:off x="1475656" y="1347614"/>
            <a:ext cx="62982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A figura apresenta os elementos que esta estrutura sistêmica deve possuir e pode ser inserida, analisada e implementada por empresas que ainda não possuem uma formatação estruturada para o desenvolvimento de inovações em suas organizações e para aquelas que possuem uma cultura inovativa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1" y="631872"/>
            <a:ext cx="4065123" cy="4100118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2736304" y="4731990"/>
            <a:ext cx="4572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Times New Roman" pitchFamily="18" charset="0"/>
                <a:cs typeface="Times New Roman" pitchFamily="18" charset="0"/>
              </a:rPr>
              <a:t>A estrutura de mensuração da inovação</a:t>
            </a:r>
            <a:br>
              <a:rPr lang="pt-BR" sz="1000" dirty="0">
                <a:latin typeface="Times New Roman" pitchFamily="18" charset="0"/>
                <a:cs typeface="Times New Roman" pitchFamily="18" charset="0"/>
              </a:rPr>
            </a:br>
            <a:r>
              <a:rPr lang="pt-BR" sz="1000" dirty="0">
                <a:latin typeface="Times New Roman" pitchFamily="18" charset="0"/>
                <a:cs typeface="Times New Roman" pitchFamily="18" charset="0"/>
              </a:rPr>
              <a:t>Fonte: Manual de Oslo (2005, p.42)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r>
              <a:rPr lang="pt-BR" dirty="0"/>
              <a:t>Processo de Inovação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Inovação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5616" y="1200151"/>
            <a:ext cx="7571184" cy="3394075"/>
          </a:xfrm>
        </p:spPr>
        <p:txBody>
          <a:bodyPr/>
          <a:lstStyle/>
          <a:p>
            <a:r>
              <a:rPr lang="pt-BR" dirty="0"/>
              <a:t>O manual de Oslo (2005, p. 57) diferencia a inovação em quatro tipos a saber:</a:t>
            </a:r>
          </a:p>
          <a:p>
            <a:r>
              <a:rPr lang="pt-BR" b="1" dirty="0">
                <a:solidFill>
                  <a:schemeClr val="tx2"/>
                </a:solidFill>
              </a:rPr>
              <a:t>Inovação de Produto. </a:t>
            </a:r>
          </a:p>
          <a:p>
            <a:r>
              <a:rPr lang="pt-BR" b="1" dirty="0">
                <a:solidFill>
                  <a:schemeClr val="tx2"/>
                </a:solidFill>
              </a:rPr>
              <a:t>Inovação de Processo. </a:t>
            </a:r>
          </a:p>
          <a:p>
            <a:r>
              <a:rPr lang="pt-BR" b="1" dirty="0">
                <a:solidFill>
                  <a:schemeClr val="tx2"/>
                </a:solidFill>
              </a:rPr>
              <a:t>Inovação de Marketing. </a:t>
            </a:r>
          </a:p>
          <a:p>
            <a:r>
              <a:rPr lang="pt-BR" b="1" dirty="0">
                <a:solidFill>
                  <a:schemeClr val="tx2"/>
                </a:solidFill>
              </a:rPr>
              <a:t>Inovação Organizacional.</a:t>
            </a:r>
            <a:endParaRPr lang="pt-BR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Inovação de Produto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200151"/>
            <a:ext cx="7848872" cy="3394075"/>
          </a:xfrm>
        </p:spPr>
        <p:txBody>
          <a:bodyPr/>
          <a:lstStyle/>
          <a:p>
            <a:r>
              <a:rPr lang="pt-BR" sz="2800" b="1" dirty="0"/>
              <a:t>Introdução de um bem ou serviço novo ou significativamente melhorado no que diz respeito a suas características ou usos previstos. </a:t>
            </a:r>
          </a:p>
          <a:p>
            <a:r>
              <a:rPr lang="pt-BR" sz="2800" b="1" dirty="0"/>
              <a:t>Incluem-se melhoramentos significativos em especificações técnicas, componentes e materiais, softwares incorporados, facilidade de uso ou outras características funcionais</a:t>
            </a:r>
            <a:r>
              <a:rPr lang="pt-BR" sz="2800" dirty="0"/>
              <a:t>.</a:t>
            </a:r>
            <a:endParaRPr lang="pt-BR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565175"/>
          </a:xfrm>
        </p:spPr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Inovação de Produto</a:t>
            </a:r>
            <a:endParaRPr lang="pt-BR" dirty="0"/>
          </a:p>
        </p:txBody>
      </p:sp>
      <p:pic>
        <p:nvPicPr>
          <p:cNvPr id="43010" name="Picture 2" descr="Flow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27734"/>
            <a:ext cx="2232248" cy="1395155"/>
          </a:xfrm>
          <a:prstGeom prst="rect">
            <a:avLst/>
          </a:prstGeom>
          <a:noFill/>
        </p:spPr>
      </p:pic>
      <p:pic>
        <p:nvPicPr>
          <p:cNvPr id="43012" name="Picture 4" descr="Flow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771550"/>
            <a:ext cx="2664296" cy="1665185"/>
          </a:xfrm>
          <a:prstGeom prst="rect">
            <a:avLst/>
          </a:prstGeom>
          <a:noFill/>
        </p:spPr>
      </p:pic>
      <p:pic>
        <p:nvPicPr>
          <p:cNvPr id="43014" name="Picture 6" descr="Chan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2355726"/>
            <a:ext cx="2411760" cy="1507350"/>
          </a:xfrm>
          <a:prstGeom prst="rect">
            <a:avLst/>
          </a:prstGeom>
          <a:noFill/>
        </p:spPr>
      </p:pic>
      <p:pic>
        <p:nvPicPr>
          <p:cNvPr id="43016" name="Picture 8" descr="Flow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2355726"/>
            <a:ext cx="2592288" cy="1620180"/>
          </a:xfrm>
          <a:prstGeom prst="rect">
            <a:avLst/>
          </a:prstGeom>
          <a:noFill/>
        </p:spPr>
      </p:pic>
      <p:pic>
        <p:nvPicPr>
          <p:cNvPr id="43018" name="Picture 10" descr="Flow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79912" y="3973370"/>
            <a:ext cx="1872208" cy="1170130"/>
          </a:xfrm>
          <a:prstGeom prst="rect">
            <a:avLst/>
          </a:prstGeom>
          <a:noFill/>
        </p:spPr>
      </p:pic>
      <p:pic>
        <p:nvPicPr>
          <p:cNvPr id="43020" name="Picture 12" descr="Chani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4011910"/>
            <a:ext cx="1584176" cy="990110"/>
          </a:xfrm>
          <a:prstGeom prst="rect">
            <a:avLst/>
          </a:prstGeom>
          <a:noFill/>
        </p:spPr>
      </p:pic>
      <p:pic>
        <p:nvPicPr>
          <p:cNvPr id="43022" name="Picture 14" descr="Flowe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19672" y="3939902"/>
            <a:ext cx="1728192" cy="1080120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3707904" y="4876006"/>
            <a:ext cx="2520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Imagens </a:t>
            </a:r>
            <a:r>
              <a:rPr lang="pt-BR" sz="900" dirty="0" err="1"/>
              <a:t>Shutterstock</a:t>
            </a:r>
            <a:r>
              <a:rPr lang="pt-BR" sz="900" dirty="0"/>
              <a:t> – www.shutterstock.com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lo de Tela Padrão Power Point Aula Selfi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 de Tela Padrão Power Point Aula Selfie</Template>
  <TotalTime>1376</TotalTime>
  <Words>2895</Words>
  <Application>Microsoft Office PowerPoint</Application>
  <PresentationFormat>Apresentação na tela (16:9)</PresentationFormat>
  <Paragraphs>271</Paragraphs>
  <Slides>111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111</vt:i4>
      </vt:variant>
    </vt:vector>
  </HeadingPairs>
  <TitlesOfParts>
    <vt:vector size="117" baseType="lpstr">
      <vt:lpstr>Algerian</vt:lpstr>
      <vt:lpstr>Arial</vt:lpstr>
      <vt:lpstr>Calibri</vt:lpstr>
      <vt:lpstr>Times New Roman</vt:lpstr>
      <vt:lpstr>Modelo de Tela Padrão Power Point Aula Selfie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Inovações Tecnológicas e Competitividade Organizacional</vt:lpstr>
      <vt:lpstr>A Inovação e a Gestão do Conhecimento contribuindo para a competitividade organizacional</vt:lpstr>
      <vt:lpstr>Era Industrial X Era da Informação</vt:lpstr>
      <vt:lpstr>Valor da Informação </vt:lpstr>
      <vt:lpstr>Competitividade</vt:lpstr>
      <vt:lpstr>Gestão Empresarial na Economia do Conhecimento </vt:lpstr>
      <vt:lpstr>Empreendedor</vt:lpstr>
      <vt:lpstr>Apresentação do PowerPoint</vt:lpstr>
      <vt:lpstr>Destruição Criativa X Empreendedor</vt:lpstr>
      <vt:lpstr>Inovação</vt:lpstr>
      <vt:lpstr>Vantagem competitiva</vt:lpstr>
      <vt:lpstr>Gestão do Conhecimento</vt:lpstr>
      <vt:lpstr>Quatro pilares principais para Gestão do Conhecimento nas organizações</vt:lpstr>
      <vt:lpstr>Tipos de conhecimento </vt:lpstr>
      <vt:lpstr>ESPIRAL DO CONHECIMENTO</vt:lpstr>
      <vt:lpstr>Inovação</vt:lpstr>
      <vt:lpstr>Fontes de Inovação</vt:lpstr>
      <vt:lpstr>CONHECIMENTO </vt:lpstr>
      <vt:lpstr>Inovação</vt:lpstr>
      <vt:lpstr>Inovação</vt:lpstr>
      <vt:lpstr>Inovação - Manual de Oslo (2006):</vt:lpstr>
      <vt:lpstr>TRABALHO – 5 A 6 ALUNOS</vt:lpstr>
      <vt:lpstr>MANUAL DE OSLO (2006) – TIPOS DE INOVAÇÃO</vt:lpstr>
      <vt:lpstr>Apresentação do PowerPoint</vt:lpstr>
      <vt:lpstr>Inovação Aberta e Fechada</vt:lpstr>
      <vt:lpstr>Inovação Fechada</vt:lpstr>
      <vt:lpstr>Inovação Aberta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Inovações:</vt:lpstr>
      <vt:lpstr>Apresentação do PowerPoint</vt:lpstr>
      <vt:lpstr>Inovação Radical x Incremental</vt:lpstr>
      <vt:lpstr>Forças que influenciam o cenário competitivo:</vt:lpstr>
      <vt:lpstr>Quatro fases para a concretização do processo de inovação</vt:lpstr>
      <vt:lpstr>Inovação - Conceito</vt:lpstr>
      <vt:lpstr>Inovação - Conceito</vt:lpstr>
      <vt:lpstr>Inovação - Conceito</vt:lpstr>
      <vt:lpstr>Para inovar é preciso CRIATIVIDADE</vt:lpstr>
      <vt:lpstr>Papel do Governo</vt:lpstr>
      <vt:lpstr>SNI Inclui</vt:lpstr>
      <vt:lpstr>SNI – Sistema Nacional de Inovação</vt:lpstr>
      <vt:lpstr>SNI – Sistema Nacional de Inovação</vt:lpstr>
      <vt:lpstr>SNI – Sistema Nacional de Inovação</vt:lpstr>
      <vt:lpstr>Apresentação do PowerPoint</vt:lpstr>
      <vt:lpstr>Apresentação do PowerPoint</vt:lpstr>
      <vt:lpstr>O mundo a noite</vt:lpstr>
      <vt:lpstr>Inovação no Mundo</vt:lpstr>
      <vt:lpstr>Inovação no Mundo</vt:lpstr>
      <vt:lpstr>Inovação no Mundo</vt:lpstr>
      <vt:lpstr>Papel do Governo</vt:lpstr>
      <vt:lpstr>Inovação Tecnológica</vt:lpstr>
      <vt:lpstr>Apresentação do PowerPoint</vt:lpstr>
      <vt:lpstr>Empresas mais inovadoras - 2014</vt:lpstr>
      <vt:lpstr>Empresas mais inovadoras no Brasil - 2014</vt:lpstr>
      <vt:lpstr>Processo de Inovação </vt:lpstr>
      <vt:lpstr>Tipos de Inovação </vt:lpstr>
      <vt:lpstr>Inovação de Produto</vt:lpstr>
      <vt:lpstr>Inovação de Produto</vt:lpstr>
      <vt:lpstr>Inovação de Processo</vt:lpstr>
      <vt:lpstr>Inovação de Processo</vt:lpstr>
      <vt:lpstr>Inovação de Marketing</vt:lpstr>
      <vt:lpstr>Inovação de Marketing</vt:lpstr>
      <vt:lpstr>Inovação Organizacional</vt:lpstr>
      <vt:lpstr>Inovação Organizacional</vt:lpstr>
      <vt:lpstr>Apresentação do PowerPoint</vt:lpstr>
      <vt:lpstr>Referências</vt:lpstr>
      <vt:lpstr>Referências</vt:lpstr>
      <vt:lpstr>Referências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Inovação e a Gestão do Conhecimento contribuindo para a competitividade organizacional</dc:title>
  <dc:creator>Antonio Lobosco</dc:creator>
  <cp:lastModifiedBy>Antonio Lobosco</cp:lastModifiedBy>
  <cp:revision>191</cp:revision>
  <dcterms:created xsi:type="dcterms:W3CDTF">2015-01-28T13:18:00Z</dcterms:created>
  <dcterms:modified xsi:type="dcterms:W3CDTF">2019-08-22T00:08:18Z</dcterms:modified>
</cp:coreProperties>
</file>